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6" r:id="rId2"/>
    <p:sldId id="287" r:id="rId3"/>
    <p:sldId id="288" r:id="rId4"/>
    <p:sldId id="289" r:id="rId5"/>
    <p:sldId id="290" r:id="rId6"/>
    <p:sldId id="292" r:id="rId7"/>
    <p:sldId id="291" r:id="rId8"/>
    <p:sldId id="293" r:id="rId9"/>
    <p:sldId id="294" r:id="rId10"/>
    <p:sldId id="295" r:id="rId11"/>
    <p:sldId id="296" r:id="rId12"/>
    <p:sldId id="298" r:id="rId13"/>
    <p:sldId id="299" r:id="rId14"/>
    <p:sldId id="323" r:id="rId15"/>
    <p:sldId id="303" r:id="rId16"/>
    <p:sldId id="304" r:id="rId17"/>
    <p:sldId id="306" r:id="rId18"/>
    <p:sldId id="307" r:id="rId19"/>
    <p:sldId id="322" r:id="rId20"/>
    <p:sldId id="308" r:id="rId21"/>
    <p:sldId id="310" r:id="rId22"/>
    <p:sldId id="297" r:id="rId23"/>
    <p:sldId id="309" r:id="rId24"/>
    <p:sldId id="311" r:id="rId25"/>
    <p:sldId id="332" r:id="rId26"/>
    <p:sldId id="316" r:id="rId27"/>
    <p:sldId id="317" r:id="rId28"/>
    <p:sldId id="318" r:id="rId29"/>
    <p:sldId id="319" r:id="rId30"/>
    <p:sldId id="320" r:id="rId31"/>
    <p:sldId id="312" r:id="rId32"/>
    <p:sldId id="313" r:id="rId33"/>
    <p:sldId id="314" r:id="rId34"/>
    <p:sldId id="315" r:id="rId35"/>
    <p:sldId id="321" r:id="rId36"/>
    <p:sldId id="324" r:id="rId37"/>
    <p:sldId id="326" r:id="rId38"/>
    <p:sldId id="327" r:id="rId39"/>
    <p:sldId id="325" r:id="rId40"/>
    <p:sldId id="328" r:id="rId41"/>
    <p:sldId id="330" r:id="rId42"/>
    <p:sldId id="32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045F26D-D644-CE45-B1ED-6F03CC7B8A2C}">
          <p14:sldIdLst>
            <p14:sldId id="256"/>
            <p14:sldId id="287"/>
            <p14:sldId id="288"/>
            <p14:sldId id="289"/>
            <p14:sldId id="290"/>
            <p14:sldId id="292"/>
            <p14:sldId id="291"/>
            <p14:sldId id="293"/>
            <p14:sldId id="294"/>
            <p14:sldId id="295"/>
            <p14:sldId id="296"/>
            <p14:sldId id="298"/>
            <p14:sldId id="299"/>
            <p14:sldId id="323"/>
            <p14:sldId id="303"/>
            <p14:sldId id="304"/>
            <p14:sldId id="306"/>
            <p14:sldId id="307"/>
            <p14:sldId id="322"/>
            <p14:sldId id="308"/>
            <p14:sldId id="310"/>
            <p14:sldId id="297"/>
            <p14:sldId id="309"/>
            <p14:sldId id="311"/>
            <p14:sldId id="332"/>
            <p14:sldId id="316"/>
            <p14:sldId id="317"/>
            <p14:sldId id="318"/>
            <p14:sldId id="319"/>
            <p14:sldId id="320"/>
            <p14:sldId id="312"/>
            <p14:sldId id="313"/>
            <p14:sldId id="314"/>
            <p14:sldId id="315"/>
            <p14:sldId id="321"/>
            <p14:sldId id="324"/>
            <p14:sldId id="326"/>
            <p14:sldId id="327"/>
            <p14:sldId id="325"/>
            <p14:sldId id="328"/>
            <p14:sldId id="330"/>
            <p14:sldId id="329"/>
          </p14:sldIdLst>
        </p14:section>
        <p14:section name="Slide Templates" id="{6214FFBC-F1A4-C94A-A9DA-7BF479318BF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98B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73" autoAdjust="0"/>
    <p:restoredTop sz="94660"/>
  </p:normalViewPr>
  <p:slideViewPr>
    <p:cSldViewPr snapToGrid="0">
      <p:cViewPr varScale="1">
        <p:scale>
          <a:sx n="116" d="100"/>
          <a:sy n="116" d="100"/>
        </p:scale>
        <p:origin x="200" y="352"/>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649-2143-8B27-19621665384E}"/>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7649-2143-8B27-19621665384E}"/>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7649-2143-8B27-19621665384E}"/>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7649-2143-8B27-19621665384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7649-2143-8B27-19621665384E}"/>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B-7649-2143-8B27-19621665384E}"/>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7649-2143-8B27-19621665384E}"/>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7649-2143-8B27-19621665384E}"/>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7649-2143-8B27-19621665384E}"/>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7649-2143-8B27-19621665384E}"/>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5-7649-2143-8B27-19621665384E}"/>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7-7649-2143-8B27-19621665384E}"/>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18-7649-2143-8B27-19621665384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2C9675-A352-441E-AF27-EB3214C5DC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FC16E-8055-4A6B-82BA-7FF8F8CDD5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3DACC1-CB90-4D8E-BA05-DAC4221F5C3C}" type="datetimeFigureOut">
              <a:rPr lang="en-US" smtClean="0"/>
              <a:t>1/31/22</a:t>
            </a:fld>
            <a:endParaRPr lang="en-US"/>
          </a:p>
        </p:txBody>
      </p:sp>
      <p:sp>
        <p:nvSpPr>
          <p:cNvPr id="4" name="Footer Placeholder 3">
            <a:extLst>
              <a:ext uri="{FF2B5EF4-FFF2-40B4-BE49-F238E27FC236}">
                <a16:creationId xmlns:a16="http://schemas.microsoft.com/office/drawing/2014/main" id="{781F1141-5098-46F6-A0A9-AC542D312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5DC579-6136-4725-B7C4-5447886C30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61088A-8D26-499A-88DB-8995FA52D73B}" type="slidenum">
              <a:rPr lang="en-US" smtClean="0"/>
              <a:t>‹#›</a:t>
            </a:fld>
            <a:endParaRPr lang="en-US"/>
          </a:p>
        </p:txBody>
      </p:sp>
    </p:spTree>
    <p:extLst>
      <p:ext uri="{BB962C8B-B14F-4D97-AF65-F5344CB8AC3E}">
        <p14:creationId xmlns:p14="http://schemas.microsoft.com/office/powerpoint/2010/main" val="2948840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5:47.212"/>
    </inkml:context>
    <inkml:brush xml:id="br0">
      <inkml:brushProperty name="width" value="0.08571" units="cm"/>
      <inkml:brushProperty name="height" value="0.08571" units="cm"/>
      <inkml:brushProperty name="color" value="#E71224"/>
    </inkml:brush>
  </inkml:definitions>
  <inkml:trace contextRef="#ctx0" brushRef="#br0">1233 334 8027,'-56'-45'0,"8"18"0,4 14 0,1 12 0,-7-2 0,-4 2 0,-1 1 0,-4 0 0,-4 10 0,-6 9 0,-3 12 0,0 8 0,0 6 0,1 5 0,2 4 0,0 5 0,6 7 0,4 4 0,11 8 0,6 0 0,12 6 0,12 0 0,12-2 0,5 0 0,4-7 0,16-6 0,14-9 0,18-8 0,15-13 0,13-12 0,8-12 0,-35-11 0,2-3 0,4-3 0,0-2 0,0-4 0,0-4 0,0-6 0,0-5 0,1-7 0,-1-3 0,-1-4 0,-2-2 0,0-5 0,-2-2 0,-9 3 0,-2 0 0,-3-3 0,-3-2 0,-5 0 0,-3-3 0,0-5 0,-2-2 0,-3-3 0,-4-2 0,-5 5 0,-4-1 0,-1-2 0,-4 2 0,-11-37 0,-19 6 0,-20 9 0,-16 13 0,-17 14 0,-6 17 0,-3 13 0,36 16 0,1 4 0,-39 0 0,-8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6:31.466"/>
    </inkml:context>
    <inkml:brush xml:id="br0">
      <inkml:brushProperty name="width" value="0.08571" units="cm"/>
      <inkml:brushProperty name="height" value="0.08571" units="cm"/>
      <inkml:brushProperty name="color" value="#E71224"/>
    </inkml:brush>
  </inkml:definitions>
  <inkml:trace contextRef="#ctx0" brushRef="#br0">954 162 8027,'-51'-20'0,"-1"0"0,-29-4 0,20 16 0,10 8 0,-4 0 0,-9 0 0,-2 0 0,-1 7 0,-2 8 0,3 10 0,6 17 0,6 9 0,6 12 0,11 8 0,7 7 0,10 6 0,8 3 0,6 2 0,3 1 0,9-4 0,9-2 0,17-14 0,19-7 0,7-19 0,8-11 0,5-16 0,4-11 0,4-20 0,-1-16 0,-2-20 0,-39 15 0,-2-5 0,-2 0 0,-2-3 0,-3-4 0,-4-2 0,-4-1 0,-4-2 0,-3 0 0,-3-2 0,-3 0 0,-2 0 0,-2 4 0,-2 0 0,-7-46 0,-13 13 0,-14 8 0,-5 19 0,-10 8 0,-4 19 0,-11 2 0,-1 14 0,-2 10 0,-10 26 0,-6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F87F9-9A70-5A46-8032-A243A828A7E9}" type="datetimeFigureOut">
              <a:rPr lang="en-US" smtClean="0"/>
              <a:t>1/31/22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9EC0C-ED55-364B-8E24-46F23D9E8436}" type="slidenum">
              <a:rPr lang="en-US" smtClean="0"/>
              <a:t>‹#›</a:t>
            </a:fld>
            <a:endParaRPr lang="en-US"/>
          </a:p>
        </p:txBody>
      </p:sp>
    </p:spTree>
    <p:extLst>
      <p:ext uri="{BB962C8B-B14F-4D97-AF65-F5344CB8AC3E}">
        <p14:creationId xmlns:p14="http://schemas.microsoft.com/office/powerpoint/2010/main" val="398605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8</a:t>
            </a:fld>
            <a:endParaRPr lang="en-US"/>
          </a:p>
        </p:txBody>
      </p:sp>
    </p:spTree>
    <p:extLst>
      <p:ext uri="{BB962C8B-B14F-4D97-AF65-F5344CB8AC3E}">
        <p14:creationId xmlns:p14="http://schemas.microsoft.com/office/powerpoint/2010/main" val="358292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5A9EC0C-ED55-364B-8E24-46F23D9E8436}" type="slidenum">
              <a:rPr lang="en-US" smtClean="0"/>
              <a:t>12</a:t>
            </a:fld>
            <a:endParaRPr lang="en-US"/>
          </a:p>
        </p:txBody>
      </p:sp>
    </p:spTree>
    <p:extLst>
      <p:ext uri="{BB962C8B-B14F-4D97-AF65-F5344CB8AC3E}">
        <p14:creationId xmlns:p14="http://schemas.microsoft.com/office/powerpoint/2010/main" val="124063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401965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5B4CA2-8B76-47E6-9927-175EA6E38F82}"/>
              </a:ext>
            </a:extLst>
          </p:cNvPr>
          <p:cNvSpPr>
            <a:spLocks noGrp="1"/>
          </p:cNvSpPr>
          <p:nvPr>
            <p:ph type="pic" sz="quarter" idx="10"/>
          </p:nvPr>
        </p:nvSpPr>
        <p:spPr>
          <a:xfrm>
            <a:off x="698246" y="1057973"/>
            <a:ext cx="3515442" cy="3515442"/>
          </a:xfrm>
          <a:prstGeom prst="ellipse">
            <a:avLst/>
          </a:prstGeom>
          <a:solidFill>
            <a:schemeClr val="bg2">
              <a:lumMod val="85000"/>
            </a:schemeClr>
          </a:solidFill>
        </p:spPr>
        <p:txBody>
          <a:bodyPr/>
          <a:lstStyle/>
          <a:p>
            <a:endParaRPr lang="en-US"/>
          </a:p>
        </p:txBody>
      </p:sp>
      <p:sp>
        <p:nvSpPr>
          <p:cNvPr id="15" name="Picture Placeholder 2">
            <a:extLst>
              <a:ext uri="{FF2B5EF4-FFF2-40B4-BE49-F238E27FC236}">
                <a16:creationId xmlns:a16="http://schemas.microsoft.com/office/drawing/2014/main" id="{CEBDD15B-AAF8-468C-AB31-6CDDFA1D6C8A}"/>
              </a:ext>
            </a:extLst>
          </p:cNvPr>
          <p:cNvSpPr>
            <a:spLocks noGrp="1"/>
          </p:cNvSpPr>
          <p:nvPr>
            <p:ph type="pic" sz="quarter" idx="11"/>
          </p:nvPr>
        </p:nvSpPr>
        <p:spPr>
          <a:xfrm>
            <a:off x="7978312" y="1057973"/>
            <a:ext cx="3515442" cy="3515442"/>
          </a:xfrm>
          <a:prstGeom prst="ellipse">
            <a:avLst/>
          </a:prstGeo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CA410F1F-68F0-4A81-9B8A-1E1CF3D8B49E}"/>
              </a:ext>
            </a:extLst>
          </p:cNvPr>
          <p:cNvSpPr>
            <a:spLocks noGrp="1"/>
          </p:cNvSpPr>
          <p:nvPr>
            <p:ph type="title" hasCustomPrompt="1"/>
          </p:nvPr>
        </p:nvSpPr>
        <p:spPr>
          <a:xfrm>
            <a:off x="3756792" y="721283"/>
            <a:ext cx="4678417" cy="2092881"/>
          </a:xfrm>
        </p:spPr>
        <p:txBody>
          <a:bodyPr wrap="square">
            <a:spAutoFit/>
          </a:bodyPr>
          <a:lstStyle>
            <a:lvl1pPr algn="ctr">
              <a:defRPr sz="4800" b="1">
                <a:solidFill>
                  <a:schemeClr val="tx1"/>
                </a:solidFill>
                <a:latin typeface="+mj-lt"/>
              </a:defRPr>
            </a:lvl1pPr>
          </a:lstStyle>
          <a:p>
            <a:r>
              <a:rPr lang="en-US" dirty="0"/>
              <a:t>ADD YOUR</a:t>
            </a:r>
            <a:br>
              <a:rPr lang="en-US" dirty="0"/>
            </a:br>
            <a:r>
              <a:rPr lang="en-US" dirty="0"/>
              <a:t>TITLE</a:t>
            </a:r>
            <a:br>
              <a:rPr lang="en-US" dirty="0"/>
            </a:br>
            <a:r>
              <a:rPr lang="en-US" dirty="0"/>
              <a:t>HERE</a:t>
            </a:r>
          </a:p>
        </p:txBody>
      </p:sp>
    </p:spTree>
    <p:extLst>
      <p:ext uri="{BB962C8B-B14F-4D97-AF65-F5344CB8AC3E}">
        <p14:creationId xmlns:p14="http://schemas.microsoft.com/office/powerpoint/2010/main" val="258772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B912932-7F47-406B-88D6-6B9248CA890A}"/>
              </a:ext>
            </a:extLst>
          </p:cNvPr>
          <p:cNvSpPr>
            <a:spLocks noGrp="1"/>
          </p:cNvSpPr>
          <p:nvPr>
            <p:ph type="pic" sz="quarter" idx="10"/>
          </p:nvPr>
        </p:nvSpPr>
        <p:spPr>
          <a:xfrm>
            <a:off x="6453962" y="0"/>
            <a:ext cx="5738037" cy="6049926"/>
          </a:xfrm>
          <a:solidFill>
            <a:schemeClr val="bg2">
              <a:lumMod val="85000"/>
            </a:schemeClr>
          </a:solidFill>
        </p:spPr>
        <p:txBody>
          <a:bodyPr/>
          <a:lstStyle/>
          <a:p>
            <a:endParaRPr lang="en-US"/>
          </a:p>
        </p:txBody>
      </p:sp>
      <p:sp>
        <p:nvSpPr>
          <p:cNvPr id="5" name="Title 1">
            <a:extLst>
              <a:ext uri="{FF2B5EF4-FFF2-40B4-BE49-F238E27FC236}">
                <a16:creationId xmlns:a16="http://schemas.microsoft.com/office/drawing/2014/main" id="{DE78F21C-9A95-4D90-9A69-9D6DA28EF973}"/>
              </a:ext>
            </a:extLst>
          </p:cNvPr>
          <p:cNvSpPr>
            <a:spLocks noGrp="1"/>
          </p:cNvSpPr>
          <p:nvPr>
            <p:ph type="title" hasCustomPrompt="1"/>
          </p:nvPr>
        </p:nvSpPr>
        <p:spPr>
          <a:xfrm>
            <a:off x="720000" y="681887"/>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11" name="Picture Placeholder 3">
            <a:extLst>
              <a:ext uri="{FF2B5EF4-FFF2-40B4-BE49-F238E27FC236}">
                <a16:creationId xmlns:a16="http://schemas.microsoft.com/office/drawing/2014/main" id="{C6772406-FCA6-47DE-9F2B-BC1E4BDB79EB}"/>
              </a:ext>
            </a:extLst>
          </p:cNvPr>
          <p:cNvSpPr>
            <a:spLocks noGrp="1"/>
          </p:cNvSpPr>
          <p:nvPr>
            <p:ph type="pic" sz="quarter" idx="11"/>
          </p:nvPr>
        </p:nvSpPr>
        <p:spPr>
          <a:xfrm>
            <a:off x="4886872" y="1776126"/>
            <a:ext cx="5663610" cy="4273800"/>
          </a:xfrm>
          <a:solidFill>
            <a:schemeClr val="bg2">
              <a:lumMod val="85000"/>
            </a:schemeClr>
          </a:solidFill>
        </p:spPr>
        <p:txBody>
          <a:bodyPr/>
          <a:lstStyle/>
          <a:p>
            <a:endParaRPr lang="en-US"/>
          </a:p>
        </p:txBody>
      </p:sp>
    </p:spTree>
    <p:extLst>
      <p:ext uri="{BB962C8B-B14F-4D97-AF65-F5344CB8AC3E}">
        <p14:creationId xmlns:p14="http://schemas.microsoft.com/office/powerpoint/2010/main" val="364044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C695C8-EDB6-4892-8CD8-8B6BD905F57C}"/>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54301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64F0FE-0307-4108-B426-0F6BF05B1356}"/>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674744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89510F-BF14-42C4-A8B2-6D0582A5EC86}"/>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6" name="Picture Placeholder 15">
            <a:extLst>
              <a:ext uri="{FF2B5EF4-FFF2-40B4-BE49-F238E27FC236}">
                <a16:creationId xmlns:a16="http://schemas.microsoft.com/office/drawing/2014/main" id="{3C975B34-8DD4-4093-A683-D701AE2FE323}"/>
              </a:ext>
            </a:extLst>
          </p:cNvPr>
          <p:cNvSpPr>
            <a:spLocks noGrp="1"/>
          </p:cNvSpPr>
          <p:nvPr>
            <p:ph type="pic" sz="quarter" idx="10"/>
          </p:nvPr>
        </p:nvSpPr>
        <p:spPr>
          <a:xfrm>
            <a:off x="5344346" y="2677346"/>
            <a:ext cx="1503308" cy="1503308"/>
          </a:xfrm>
          <a:prstGeom prst="ellipse">
            <a:avLst/>
          </a:prstGeom>
          <a:solidFill>
            <a:schemeClr val="bg2">
              <a:lumMod val="85000"/>
            </a:schemeClr>
          </a:solidFill>
        </p:spPr>
        <p:txBody>
          <a:bodyPr wrap="square">
            <a:noAutofit/>
          </a:bodyPr>
          <a:lstStyle/>
          <a:p>
            <a:endParaRPr lang="en-US"/>
          </a:p>
        </p:txBody>
      </p:sp>
    </p:spTree>
    <p:extLst>
      <p:ext uri="{BB962C8B-B14F-4D97-AF65-F5344CB8AC3E}">
        <p14:creationId xmlns:p14="http://schemas.microsoft.com/office/powerpoint/2010/main" val="4951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0AEFE7-D49D-4754-8119-357EA7A7E929}"/>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959470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6D04D4-F4EA-4F2A-B1FB-DF5C4CE5064A}"/>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3779E339-D3C9-4D8F-A5FD-8926D963856F}"/>
              </a:ext>
            </a:extLst>
          </p:cNvPr>
          <p:cNvSpPr>
            <a:spLocks noGrp="1"/>
          </p:cNvSpPr>
          <p:nvPr>
            <p:ph type="pic" sz="quarter" idx="10"/>
          </p:nvPr>
        </p:nvSpPr>
        <p:spPr>
          <a:xfrm>
            <a:off x="0" y="3752193"/>
            <a:ext cx="12192000" cy="3105806"/>
          </a:xfrm>
          <a:solidFill>
            <a:schemeClr val="bg2">
              <a:lumMod val="85000"/>
            </a:schemeClr>
          </a:solidFill>
        </p:spPr>
        <p:txBody>
          <a:bodyPr/>
          <a:lstStyle/>
          <a:p>
            <a:endParaRPr lang="en-US"/>
          </a:p>
        </p:txBody>
      </p:sp>
    </p:spTree>
    <p:extLst>
      <p:ext uri="{BB962C8B-B14F-4D97-AF65-F5344CB8AC3E}">
        <p14:creationId xmlns:p14="http://schemas.microsoft.com/office/powerpoint/2010/main" val="2957464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C828-988A-480B-80DA-533364856324}"/>
              </a:ext>
            </a:extLst>
          </p:cNvPr>
          <p:cNvSpPr>
            <a:spLocks noGrp="1"/>
          </p:cNvSpPr>
          <p:nvPr>
            <p:ph type="title" hasCustomPrompt="1"/>
          </p:nvPr>
        </p:nvSpPr>
        <p:spPr>
          <a:xfrm>
            <a:off x="720000" y="681887"/>
            <a:ext cx="4650786"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5" name="Picture Placeholder 4">
            <a:extLst>
              <a:ext uri="{FF2B5EF4-FFF2-40B4-BE49-F238E27FC236}">
                <a16:creationId xmlns:a16="http://schemas.microsoft.com/office/drawing/2014/main" id="{A9BDC12E-1BA7-4A3D-AAC1-7A856FBCA116}"/>
              </a:ext>
            </a:extLst>
          </p:cNvPr>
          <p:cNvSpPr>
            <a:spLocks noGrp="1"/>
          </p:cNvSpPr>
          <p:nvPr>
            <p:ph type="pic" sz="quarter" idx="10"/>
          </p:nvPr>
        </p:nvSpPr>
        <p:spPr>
          <a:xfrm>
            <a:off x="8136275" y="1187670"/>
            <a:ext cx="2133600" cy="3731172"/>
          </a:xfrm>
          <a:solidFill>
            <a:schemeClr val="bg2">
              <a:lumMod val="85000"/>
            </a:schemeClr>
          </a:solidFill>
        </p:spPr>
        <p:txBody>
          <a:bodyPr/>
          <a:lstStyle/>
          <a:p>
            <a:endParaRPr lang="en-US"/>
          </a:p>
        </p:txBody>
      </p:sp>
    </p:spTree>
    <p:extLst>
      <p:ext uri="{BB962C8B-B14F-4D97-AF65-F5344CB8AC3E}">
        <p14:creationId xmlns:p14="http://schemas.microsoft.com/office/powerpoint/2010/main" val="3238122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93074A-285A-4FCD-87CA-73FFE9A891E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7" name="Picture Placeholder 6">
            <a:extLst>
              <a:ext uri="{FF2B5EF4-FFF2-40B4-BE49-F238E27FC236}">
                <a16:creationId xmlns:a16="http://schemas.microsoft.com/office/drawing/2014/main" id="{BAEA33F2-7A19-4CAF-81BF-AE54889FDD42}"/>
              </a:ext>
            </a:extLst>
          </p:cNvPr>
          <p:cNvSpPr>
            <a:spLocks noGrp="1"/>
          </p:cNvSpPr>
          <p:nvPr>
            <p:ph type="pic" sz="quarter" idx="10"/>
          </p:nvPr>
        </p:nvSpPr>
        <p:spPr>
          <a:xfrm>
            <a:off x="-227907" y="2017712"/>
            <a:ext cx="5171035" cy="3279501"/>
          </a:xfrm>
          <a:solidFill>
            <a:schemeClr val="bg2">
              <a:lumMod val="85000"/>
            </a:schemeClr>
          </a:solidFill>
        </p:spPr>
        <p:txBody>
          <a:bodyPr/>
          <a:lstStyle/>
          <a:p>
            <a:endParaRPr lang="en-US"/>
          </a:p>
        </p:txBody>
      </p:sp>
    </p:spTree>
    <p:extLst>
      <p:ext uri="{BB962C8B-B14F-4D97-AF65-F5344CB8AC3E}">
        <p14:creationId xmlns:p14="http://schemas.microsoft.com/office/powerpoint/2010/main" val="110363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CA6C4A2-48FA-4254-A743-DB494FC2F863}"/>
              </a:ext>
            </a:extLst>
          </p:cNvPr>
          <p:cNvSpPr>
            <a:spLocks noGrp="1"/>
          </p:cNvSpPr>
          <p:nvPr>
            <p:ph type="pic" sz="quarter" idx="12"/>
          </p:nvPr>
        </p:nvSpPr>
        <p:spPr>
          <a:xfrm>
            <a:off x="0" y="3600786"/>
            <a:ext cx="12192000" cy="3257213"/>
          </a:xfrm>
          <a:solidFill>
            <a:schemeClr val="bg2">
              <a:lumMod val="85000"/>
            </a:schemeClr>
          </a:solidFill>
        </p:spPr>
        <p:txBody>
          <a:bodyPr/>
          <a:lstStyle/>
          <a:p>
            <a:endParaRPr lang="en-US"/>
          </a:p>
        </p:txBody>
      </p:sp>
      <p:sp>
        <p:nvSpPr>
          <p:cNvPr id="14" name="Picture Placeholder 12">
            <a:extLst>
              <a:ext uri="{FF2B5EF4-FFF2-40B4-BE49-F238E27FC236}">
                <a16:creationId xmlns:a16="http://schemas.microsoft.com/office/drawing/2014/main" id="{468B5A50-6DA9-4B10-8DCA-59451EFA6E92}"/>
              </a:ext>
            </a:extLst>
          </p:cNvPr>
          <p:cNvSpPr>
            <a:spLocks noGrp="1"/>
          </p:cNvSpPr>
          <p:nvPr>
            <p:ph type="pic" sz="quarter" idx="11"/>
          </p:nvPr>
        </p:nvSpPr>
        <p:spPr>
          <a:xfrm>
            <a:off x="2103620" y="1587062"/>
            <a:ext cx="2953408" cy="3920108"/>
          </a:xfrm>
          <a:solidFill>
            <a:schemeClr val="bg2">
              <a:lumMod val="85000"/>
            </a:schemeClr>
          </a:solidFill>
        </p:spPr>
        <p:txBody>
          <a:bodyPr/>
          <a:lstStyle/>
          <a:p>
            <a:endParaRPr lang="en-US"/>
          </a:p>
        </p:txBody>
      </p:sp>
      <p:sp>
        <p:nvSpPr>
          <p:cNvPr id="9" name="Title 1">
            <a:extLst>
              <a:ext uri="{FF2B5EF4-FFF2-40B4-BE49-F238E27FC236}">
                <a16:creationId xmlns:a16="http://schemas.microsoft.com/office/drawing/2014/main" id="{88913E31-F190-4B34-9AAA-20013277993B}"/>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
        <p:nvSpPr>
          <p:cNvPr id="13" name="Picture Placeholder 12">
            <a:extLst>
              <a:ext uri="{FF2B5EF4-FFF2-40B4-BE49-F238E27FC236}">
                <a16:creationId xmlns:a16="http://schemas.microsoft.com/office/drawing/2014/main" id="{10B79E1F-F4D4-416C-88E3-5303FB635099}"/>
              </a:ext>
            </a:extLst>
          </p:cNvPr>
          <p:cNvSpPr>
            <a:spLocks noGrp="1"/>
          </p:cNvSpPr>
          <p:nvPr>
            <p:ph type="pic" sz="quarter" idx="10"/>
          </p:nvPr>
        </p:nvSpPr>
        <p:spPr>
          <a:xfrm>
            <a:off x="916886" y="1221046"/>
            <a:ext cx="3205655" cy="4249872"/>
          </a:xfrm>
          <a:solidFill>
            <a:schemeClr val="bg2">
              <a:lumMod val="85000"/>
            </a:schemeClr>
          </a:solidFill>
        </p:spPr>
        <p:txBody>
          <a:bodyPr/>
          <a:lstStyle/>
          <a:p>
            <a:endParaRPr lang="en-US"/>
          </a:p>
        </p:txBody>
      </p:sp>
    </p:spTree>
    <p:extLst>
      <p:ext uri="{BB962C8B-B14F-4D97-AF65-F5344CB8AC3E}">
        <p14:creationId xmlns:p14="http://schemas.microsoft.com/office/powerpoint/2010/main" val="257572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5644055"/>
          </a:xfrm>
          <a:solidFill>
            <a:schemeClr val="bg2">
              <a:lumMod val="85000"/>
            </a:schemeClr>
          </a:solidFill>
        </p:spPr>
        <p:txBody>
          <a:bodyPr/>
          <a:lstStyle/>
          <a:p>
            <a:endParaRPr lang="en-US"/>
          </a:p>
        </p:txBody>
      </p:sp>
    </p:spTree>
    <p:extLst>
      <p:ext uri="{BB962C8B-B14F-4D97-AF65-F5344CB8AC3E}">
        <p14:creationId xmlns:p14="http://schemas.microsoft.com/office/powerpoint/2010/main" val="1646073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03" name="Picture Placeholder 102">
            <a:extLst>
              <a:ext uri="{FF2B5EF4-FFF2-40B4-BE49-F238E27FC236}">
                <a16:creationId xmlns:a16="http://schemas.microsoft.com/office/drawing/2014/main" id="{60B66230-E9FA-4581-8EEC-EF1E09C48C4F}"/>
              </a:ext>
            </a:extLst>
          </p:cNvPr>
          <p:cNvSpPr>
            <a:spLocks noGrp="1"/>
          </p:cNvSpPr>
          <p:nvPr>
            <p:ph type="pic" sz="quarter" idx="10"/>
          </p:nvPr>
        </p:nvSpPr>
        <p:spPr>
          <a:xfrm>
            <a:off x="0" y="0"/>
            <a:ext cx="12192000" cy="5044966"/>
          </a:xfrm>
          <a:solidFill>
            <a:schemeClr val="bg2">
              <a:lumMod val="85000"/>
            </a:schemeClr>
          </a:solidFill>
        </p:spPr>
        <p:txBody>
          <a:bodyPr/>
          <a:lstStyle/>
          <a:p>
            <a:endParaRPr lang="en-US"/>
          </a:p>
        </p:txBody>
      </p:sp>
      <p:sp>
        <p:nvSpPr>
          <p:cNvPr id="6" name="Title 1">
            <a:extLst>
              <a:ext uri="{FF2B5EF4-FFF2-40B4-BE49-F238E27FC236}">
                <a16:creationId xmlns:a16="http://schemas.microsoft.com/office/drawing/2014/main" id="{F49F0641-261A-40B9-AFBE-676DD4DE9234}"/>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481445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637982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998BFA0-5CDD-4DFD-9C42-BF8B8C5C9FA2}"/>
              </a:ext>
            </a:extLst>
          </p:cNvPr>
          <p:cNvSpPr>
            <a:spLocks noGrp="1"/>
          </p:cNvSpPr>
          <p:nvPr>
            <p:ph type="pic" sz="quarter" idx="10"/>
          </p:nvPr>
        </p:nvSpPr>
        <p:spPr>
          <a:xfrm>
            <a:off x="1236225" y="3708814"/>
            <a:ext cx="1015408" cy="1015408"/>
          </a:xfrm>
          <a:prstGeom prst="ellipse">
            <a:avLst/>
          </a:prstGeom>
          <a:solidFill>
            <a:schemeClr val="bg2">
              <a:lumMod val="85000"/>
            </a:schemeClr>
          </a:solidFill>
        </p:spPr>
        <p:txBody>
          <a:bodyPr wrap="square">
            <a:noAutofit/>
          </a:bodyPr>
          <a:lstStyle/>
          <a:p>
            <a:endParaRPr lang="en-US"/>
          </a:p>
        </p:txBody>
      </p:sp>
      <p:sp>
        <p:nvSpPr>
          <p:cNvPr id="15" name="Picture Placeholder 14">
            <a:extLst>
              <a:ext uri="{FF2B5EF4-FFF2-40B4-BE49-F238E27FC236}">
                <a16:creationId xmlns:a16="http://schemas.microsoft.com/office/drawing/2014/main" id="{CE44A2A4-5D38-43B1-AECD-560FDBCCDB92}"/>
              </a:ext>
            </a:extLst>
          </p:cNvPr>
          <p:cNvSpPr>
            <a:spLocks noGrp="1"/>
          </p:cNvSpPr>
          <p:nvPr>
            <p:ph type="pic" sz="quarter" idx="11"/>
          </p:nvPr>
        </p:nvSpPr>
        <p:spPr>
          <a:xfrm>
            <a:off x="3534010" y="4356687"/>
            <a:ext cx="1015408" cy="1015408"/>
          </a:xfrm>
          <a:prstGeom prst="ellipse">
            <a:avLst/>
          </a:prstGeom>
          <a:solidFill>
            <a:schemeClr val="bg2">
              <a:lumMod val="85000"/>
            </a:schemeClr>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57423836-CC72-4EC7-9709-C8E683F46385}"/>
              </a:ext>
            </a:extLst>
          </p:cNvPr>
          <p:cNvSpPr>
            <a:spLocks noGrp="1"/>
          </p:cNvSpPr>
          <p:nvPr>
            <p:ph type="pic" sz="quarter" idx="12"/>
          </p:nvPr>
        </p:nvSpPr>
        <p:spPr>
          <a:xfrm>
            <a:off x="5831795" y="4356687"/>
            <a:ext cx="1015408" cy="1015408"/>
          </a:xfrm>
          <a:prstGeom prst="ellipse">
            <a:avLst/>
          </a:prstGeom>
          <a:solidFill>
            <a:schemeClr val="bg2">
              <a:lumMod val="8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683C495E-584B-45F4-A346-F66EB7DA3886}"/>
              </a:ext>
            </a:extLst>
          </p:cNvPr>
          <p:cNvSpPr>
            <a:spLocks noGrp="1"/>
          </p:cNvSpPr>
          <p:nvPr>
            <p:ph type="pic" sz="quarter" idx="13"/>
          </p:nvPr>
        </p:nvSpPr>
        <p:spPr>
          <a:xfrm>
            <a:off x="8129580" y="3848983"/>
            <a:ext cx="1015408" cy="1015408"/>
          </a:xfrm>
          <a:prstGeom prst="ellipse">
            <a:avLst/>
          </a:prstGeom>
          <a:solidFill>
            <a:schemeClr val="bg2">
              <a:lumMod val="85000"/>
            </a:schemeClr>
          </a:solidFill>
        </p:spPr>
        <p:txBody>
          <a:bodyPr wrap="square">
            <a:noAutofit/>
          </a:bodyPr>
          <a:lstStyle/>
          <a:p>
            <a:endParaRPr lang="en-US"/>
          </a:p>
        </p:txBody>
      </p:sp>
      <p:sp>
        <p:nvSpPr>
          <p:cNvPr id="18" name="Picture Placeholder 17">
            <a:extLst>
              <a:ext uri="{FF2B5EF4-FFF2-40B4-BE49-F238E27FC236}">
                <a16:creationId xmlns:a16="http://schemas.microsoft.com/office/drawing/2014/main" id="{FE0B8BDC-971B-47C6-80DF-8FDC2B3410FF}"/>
              </a:ext>
            </a:extLst>
          </p:cNvPr>
          <p:cNvSpPr>
            <a:spLocks noGrp="1"/>
          </p:cNvSpPr>
          <p:nvPr>
            <p:ph type="pic" sz="quarter" idx="14"/>
          </p:nvPr>
        </p:nvSpPr>
        <p:spPr>
          <a:xfrm>
            <a:off x="10427367" y="3647679"/>
            <a:ext cx="1015408" cy="1015408"/>
          </a:xfrm>
          <a:prstGeom prst="ellipse">
            <a:avLst/>
          </a:prstGeom>
          <a:solidFill>
            <a:schemeClr val="bg2">
              <a:lumMod val="85000"/>
            </a:schemeClr>
          </a:solidFill>
        </p:spPr>
        <p:txBody>
          <a:bodyPr wrap="square">
            <a:noAutofit/>
          </a:bodyPr>
          <a:lstStyle/>
          <a:p>
            <a:endParaRPr lang="en-US"/>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9639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CB7258F-0BC2-41F6-B20D-5B35612F23C4}"/>
              </a:ext>
            </a:extLst>
          </p:cNvPr>
          <p:cNvSpPr>
            <a:spLocks noGrp="1"/>
          </p:cNvSpPr>
          <p:nvPr>
            <p:ph type="pic" sz="quarter" idx="16"/>
          </p:nvPr>
        </p:nvSpPr>
        <p:spPr>
          <a:xfrm>
            <a:off x="0" y="0"/>
            <a:ext cx="12192000" cy="6858000"/>
          </a:xfrm>
          <a:solidFill>
            <a:schemeClr val="bg2">
              <a:lumMod val="85000"/>
            </a:schemeClr>
          </a:solidFill>
        </p:spPr>
        <p:txBody>
          <a:bodyPr/>
          <a:lstStyle/>
          <a:p>
            <a:endParaRPr lang="en-US" dirty="0"/>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80898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955104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95463F4-7BEC-46C0-A16D-57F9659E3348}"/>
              </a:ext>
            </a:extLst>
          </p:cNvPr>
          <p:cNvSpPr>
            <a:spLocks noGrp="1"/>
          </p:cNvSpPr>
          <p:nvPr>
            <p:ph type="pic" sz="quarter" idx="10"/>
          </p:nvPr>
        </p:nvSpPr>
        <p:spPr>
          <a:xfrm>
            <a:off x="4393324" y="0"/>
            <a:ext cx="7798675" cy="6858000"/>
          </a:xfr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0C8A155A-EC0B-40E5-BD4E-8E1D77BE09A0}"/>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Tree>
    <p:extLst>
      <p:ext uri="{BB962C8B-B14F-4D97-AF65-F5344CB8AC3E}">
        <p14:creationId xmlns:p14="http://schemas.microsoft.com/office/powerpoint/2010/main" val="3095160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DE52F5-80A7-4D66-9394-6B02E5F585CA}"/>
              </a:ext>
            </a:extLst>
          </p:cNvPr>
          <p:cNvSpPr>
            <a:spLocks noGrp="1"/>
          </p:cNvSpPr>
          <p:nvPr>
            <p:ph type="pic" sz="quarter" idx="10"/>
          </p:nvPr>
        </p:nvSpPr>
        <p:spPr>
          <a:xfrm>
            <a:off x="0" y="0"/>
            <a:ext cx="6096000" cy="6858000"/>
          </a:xfrm>
          <a:solidFill>
            <a:schemeClr val="bg2">
              <a:lumMod val="85000"/>
            </a:schemeClr>
          </a:solidFill>
        </p:spPr>
        <p:txBody>
          <a:bodyPr/>
          <a:lstStyle/>
          <a:p>
            <a:endParaRPr lang="en-US"/>
          </a:p>
        </p:txBody>
      </p:sp>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4843953" y="961572"/>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2993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720000" y="1379004"/>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 name="Picture Placeholder 4">
            <a:extLst>
              <a:ext uri="{FF2B5EF4-FFF2-40B4-BE49-F238E27FC236}">
                <a16:creationId xmlns:a16="http://schemas.microsoft.com/office/drawing/2014/main" id="{651285EC-C4AD-4B98-8FC7-162B009BD5B8}"/>
              </a:ext>
            </a:extLst>
          </p:cNvPr>
          <p:cNvSpPr>
            <a:spLocks noGrp="1"/>
          </p:cNvSpPr>
          <p:nvPr>
            <p:ph type="pic" sz="quarter" idx="10"/>
          </p:nvPr>
        </p:nvSpPr>
        <p:spPr>
          <a:xfrm>
            <a:off x="6894786" y="-1"/>
            <a:ext cx="5297214" cy="6858001"/>
          </a:xfrm>
          <a:solidFill>
            <a:schemeClr val="bg2">
              <a:lumMod val="85000"/>
            </a:schemeClr>
          </a:solidFill>
        </p:spPr>
        <p:txBody>
          <a:bodyPr/>
          <a:lstStyle/>
          <a:p>
            <a:endParaRPr lang="en-US"/>
          </a:p>
        </p:txBody>
      </p:sp>
    </p:spTree>
    <p:extLst>
      <p:ext uri="{BB962C8B-B14F-4D97-AF65-F5344CB8AC3E}">
        <p14:creationId xmlns:p14="http://schemas.microsoft.com/office/powerpoint/2010/main" val="340497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58" name="Title 1">
            <a:extLst>
              <a:ext uri="{FF2B5EF4-FFF2-40B4-BE49-F238E27FC236}">
                <a16:creationId xmlns:a16="http://schemas.microsoft.com/office/drawing/2014/main" id="{873E58C5-2CA7-44F4-A0B7-2CF828DCBB2B}"/>
              </a:ext>
            </a:extLst>
          </p:cNvPr>
          <p:cNvSpPr>
            <a:spLocks noGrp="1"/>
          </p:cNvSpPr>
          <p:nvPr>
            <p:ph type="title" hasCustomPrompt="1"/>
          </p:nvPr>
        </p:nvSpPr>
        <p:spPr>
          <a:xfrm>
            <a:off x="720000" y="3660592"/>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59" name="Picture Placeholder 558">
            <a:extLst>
              <a:ext uri="{FF2B5EF4-FFF2-40B4-BE49-F238E27FC236}">
                <a16:creationId xmlns:a16="http://schemas.microsoft.com/office/drawing/2014/main" id="{1D6A80F2-789F-42EC-B3A4-83C04139ABA9}"/>
              </a:ext>
            </a:extLst>
          </p:cNvPr>
          <p:cNvSpPr>
            <a:spLocks noGrp="1"/>
          </p:cNvSpPr>
          <p:nvPr>
            <p:ph type="pic" sz="quarter" idx="10"/>
          </p:nvPr>
        </p:nvSpPr>
        <p:spPr>
          <a:xfrm>
            <a:off x="0" y="0"/>
            <a:ext cx="12192000" cy="3429000"/>
          </a:xfrm>
          <a:solidFill>
            <a:schemeClr val="bg2">
              <a:lumMod val="85000"/>
            </a:schemeClr>
          </a:solidFill>
        </p:spPr>
        <p:txBody>
          <a:bodyPr/>
          <a:lstStyle/>
          <a:p>
            <a:endParaRPr lang="en-US"/>
          </a:p>
        </p:txBody>
      </p:sp>
    </p:spTree>
    <p:extLst>
      <p:ext uri="{BB962C8B-B14F-4D97-AF65-F5344CB8AC3E}">
        <p14:creationId xmlns:p14="http://schemas.microsoft.com/office/powerpoint/2010/main" val="68131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3E5E7-0EB5-4C46-997E-56F6984EED2F}"/>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855E93D5-F3E4-4BFC-814D-6045219E7668}"/>
              </a:ext>
            </a:extLst>
          </p:cNvPr>
          <p:cNvSpPr>
            <a:spLocks noGrp="1"/>
          </p:cNvSpPr>
          <p:nvPr>
            <p:ph type="pic" sz="quarter" idx="10"/>
          </p:nvPr>
        </p:nvSpPr>
        <p:spPr>
          <a:xfrm>
            <a:off x="0" y="1529256"/>
            <a:ext cx="12192000" cy="3060000"/>
          </a:xfrm>
          <a:solidFill>
            <a:schemeClr val="bg2">
              <a:lumMod val="85000"/>
            </a:schemeClr>
          </a:solidFill>
        </p:spPr>
        <p:txBody>
          <a:bodyPr/>
          <a:lstStyle/>
          <a:p>
            <a:endParaRPr lang="en-US"/>
          </a:p>
        </p:txBody>
      </p:sp>
    </p:spTree>
    <p:extLst>
      <p:ext uri="{BB962C8B-B14F-4D97-AF65-F5344CB8AC3E}">
        <p14:creationId xmlns:p14="http://schemas.microsoft.com/office/powerpoint/2010/main" val="303932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A95CFF-A737-4879-BC14-2FD9AC72408A}"/>
              </a:ext>
            </a:extLst>
          </p:cNvPr>
          <p:cNvSpPr>
            <a:spLocks noGrp="1"/>
          </p:cNvSpPr>
          <p:nvPr>
            <p:ph type="title" hasCustomPrompt="1"/>
          </p:nvPr>
        </p:nvSpPr>
        <p:spPr>
          <a:xfrm>
            <a:off x="655939" y="172291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2" name="Picture Placeholder 11">
            <a:extLst>
              <a:ext uri="{FF2B5EF4-FFF2-40B4-BE49-F238E27FC236}">
                <a16:creationId xmlns:a16="http://schemas.microsoft.com/office/drawing/2014/main" id="{09C3CD79-94B5-4720-9540-B009CCE982C0}"/>
              </a:ext>
            </a:extLst>
          </p:cNvPr>
          <p:cNvSpPr>
            <a:spLocks noGrp="1"/>
          </p:cNvSpPr>
          <p:nvPr>
            <p:ph type="pic" sz="quarter" idx="10"/>
          </p:nvPr>
        </p:nvSpPr>
        <p:spPr>
          <a:xfrm>
            <a:off x="4196032" y="0"/>
            <a:ext cx="3671814"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184993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2FEFCC-BA5B-4C70-A79A-5D2C4A04EEA1}"/>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80778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D4D38AA-DA49-4A33-B2CA-50BD7683FF2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4185731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49F070-E30B-401A-A292-84806FBF8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A6D62F-8230-4994-BCD9-CDF319877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E3D97-0FE6-4885-B30C-1D91E8B6F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88DF94-0B85-4D8E-96DF-C9E1E4140990}" type="datetimeFigureOut">
              <a:rPr lang="en-US" smtClean="0"/>
              <a:t>1/31/22</a:t>
            </a:fld>
            <a:endParaRPr lang="en-US"/>
          </a:p>
        </p:txBody>
      </p:sp>
      <p:sp>
        <p:nvSpPr>
          <p:cNvPr id="5" name="Footer Placeholder 4">
            <a:extLst>
              <a:ext uri="{FF2B5EF4-FFF2-40B4-BE49-F238E27FC236}">
                <a16:creationId xmlns:a16="http://schemas.microsoft.com/office/drawing/2014/main" id="{F879D380-24AF-47CD-8AAB-3A29D8F09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33A6F3-B054-4A47-AEF7-D0F539E9C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B57A-27CF-4E72-98B8-3CFA3C970596}" type="slidenum">
              <a:rPr lang="en-US" smtClean="0"/>
              <a:t>‹#›</a:t>
            </a:fld>
            <a:endParaRPr lang="en-US"/>
          </a:p>
        </p:txBody>
      </p:sp>
    </p:spTree>
    <p:extLst>
      <p:ext uri="{BB962C8B-B14F-4D97-AF65-F5344CB8AC3E}">
        <p14:creationId xmlns:p14="http://schemas.microsoft.com/office/powerpoint/2010/main" val="240134476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76"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5.xml"/><Relationship Id="rId2" Type="http://schemas.openxmlformats.org/officeDocument/2006/relationships/chart" Target="../charts/chart1.xml"/><Relationship Id="rId1" Type="http://schemas.openxmlformats.org/officeDocument/2006/relationships/slideLayout" Target="../slideLayouts/slideLayout22.xml"/><Relationship Id="rId6" Type="http://schemas.openxmlformats.org/officeDocument/2006/relationships/image" Target="../media/image29.png"/><Relationship Id="rId5" Type="http://schemas.openxmlformats.org/officeDocument/2006/relationships/chart" Target="../charts/chart4.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19.xml"/><Relationship Id="rId6" Type="http://schemas.openxmlformats.org/officeDocument/2006/relationships/customXml" Target="../ink/ink2.xml"/><Relationship Id="rId5" Type="http://schemas.openxmlformats.org/officeDocument/2006/relationships/image" Target="../media/image53.png"/><Relationship Id="rId4" Type="http://schemas.openxmlformats.org/officeDocument/2006/relationships/customXml" Target="../ink/ink1.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57.jpe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7467B0-5315-4771-A838-AFD5CABA6993}"/>
              </a:ext>
            </a:extLst>
          </p:cNvPr>
          <p:cNvSpPr/>
          <p:nvPr/>
        </p:nvSpPr>
        <p:spPr>
          <a:xfrm>
            <a:off x="0" y="220717"/>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3">
            <a:extLst>
              <a:ext uri="{FF2B5EF4-FFF2-40B4-BE49-F238E27FC236}">
                <a16:creationId xmlns:a16="http://schemas.microsoft.com/office/drawing/2014/main" id="{8675E1E7-7183-46D0-9BCA-6EDBCB4937A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solidFill>
            <a:schemeClr val="tx1"/>
          </a:solidFill>
        </p:spPr>
      </p:pic>
      <p:grpSp>
        <p:nvGrpSpPr>
          <p:cNvPr id="19" name="Group 18">
            <a:extLst>
              <a:ext uri="{FF2B5EF4-FFF2-40B4-BE49-F238E27FC236}">
                <a16:creationId xmlns:a16="http://schemas.microsoft.com/office/drawing/2014/main" id="{4B0BAC99-99AF-446F-84B2-1F2E06632715}"/>
              </a:ext>
            </a:extLst>
          </p:cNvPr>
          <p:cNvGrpSpPr/>
          <p:nvPr/>
        </p:nvGrpSpPr>
        <p:grpSpPr>
          <a:xfrm>
            <a:off x="5389473" y="2026319"/>
            <a:ext cx="1413055" cy="1413055"/>
            <a:chOff x="5019643" y="2352571"/>
            <a:chExt cx="2152650" cy="2152650"/>
          </a:xfrm>
          <a:solidFill>
            <a:schemeClr val="bg1"/>
          </a:solidFill>
        </p:grpSpPr>
        <p:sp>
          <p:nvSpPr>
            <p:cNvPr id="15" name="Freeform: Shape 14">
              <a:extLst>
                <a:ext uri="{FF2B5EF4-FFF2-40B4-BE49-F238E27FC236}">
                  <a16:creationId xmlns:a16="http://schemas.microsoft.com/office/drawing/2014/main" id="{755AF2A5-C227-41CC-A79D-4F67D9F0EA97}"/>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F785DB6-ECD1-4AA4-AB52-C998C6C22868}"/>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4D5D913-BDA3-433D-A9C7-571D01A926F9}"/>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202AEF-F104-4F6D-902D-39D465093D89}"/>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D58EE397-24B6-4B6F-9C4C-CAB55C40C429}"/>
              </a:ext>
            </a:extLst>
          </p:cNvPr>
          <p:cNvSpPr txBox="1"/>
          <p:nvPr/>
        </p:nvSpPr>
        <p:spPr>
          <a:xfrm>
            <a:off x="5057904" y="3539020"/>
            <a:ext cx="2076210" cy="1107996"/>
          </a:xfrm>
          <a:prstGeom prst="rect">
            <a:avLst/>
          </a:prstGeom>
          <a:noFill/>
        </p:spPr>
        <p:txBody>
          <a:bodyPr wrap="none" rtlCol="0">
            <a:spAutoFit/>
          </a:bodyPr>
          <a:lstStyle/>
          <a:p>
            <a:pPr algn="ctr"/>
            <a:r>
              <a:rPr lang="en-US" sz="6600" b="1" dirty="0">
                <a:solidFill>
                  <a:schemeClr val="accent1"/>
                </a:solidFill>
                <a:latin typeface="+mj-lt"/>
                <a:ea typeface="Open Sans ExtraBold" panose="020B0906030804020204" pitchFamily="34" charset="0"/>
                <a:cs typeface="Open Sans ExtraBold" panose="020B0906030804020204" pitchFamily="34" charset="0"/>
              </a:rPr>
              <a:t>Title</a:t>
            </a:r>
          </a:p>
        </p:txBody>
      </p:sp>
      <p:sp>
        <p:nvSpPr>
          <p:cNvPr id="21" name="TextBox 20">
            <a:extLst>
              <a:ext uri="{FF2B5EF4-FFF2-40B4-BE49-F238E27FC236}">
                <a16:creationId xmlns:a16="http://schemas.microsoft.com/office/drawing/2014/main" id="{23911F65-C4E9-41AB-89EB-5360DCB854F8}"/>
              </a:ext>
            </a:extLst>
          </p:cNvPr>
          <p:cNvSpPr txBox="1"/>
          <p:nvPr/>
        </p:nvSpPr>
        <p:spPr>
          <a:xfrm>
            <a:off x="1308500" y="4462350"/>
            <a:ext cx="9575057" cy="461665"/>
          </a:xfrm>
          <a:prstGeom prst="rect">
            <a:avLst/>
          </a:prstGeom>
          <a:noFill/>
        </p:spPr>
        <p:txBody>
          <a:bodyPr wrap="none" rtlCol="0">
            <a:spAutoFit/>
          </a:bodyPr>
          <a:lstStyle/>
          <a:p>
            <a:pPr algn="ctr"/>
            <a:r>
              <a:rPr lang="en-US" sz="2400" b="1" dirty="0">
                <a:solidFill>
                  <a:schemeClr val="bg1"/>
                </a:solidFill>
                <a:cs typeface="Poppins" panose="00000500000000000000" pitchFamily="2" charset="0"/>
              </a:rPr>
              <a:t>Spotify x Billboard Top 200 Albums 5-Year Analysis Project</a:t>
            </a:r>
          </a:p>
        </p:txBody>
      </p:sp>
      <p:grpSp>
        <p:nvGrpSpPr>
          <p:cNvPr id="13" name="Group 12">
            <a:extLst>
              <a:ext uri="{FF2B5EF4-FFF2-40B4-BE49-F238E27FC236}">
                <a16:creationId xmlns:a16="http://schemas.microsoft.com/office/drawing/2014/main" id="{C927B355-1A7E-4EE4-A167-3EFA9213851A}"/>
              </a:ext>
            </a:extLst>
          </p:cNvPr>
          <p:cNvGrpSpPr/>
          <p:nvPr/>
        </p:nvGrpSpPr>
        <p:grpSpPr>
          <a:xfrm>
            <a:off x="2107064" y="5884791"/>
            <a:ext cx="266040" cy="244818"/>
            <a:chOff x="952922" y="3499389"/>
            <a:chExt cx="1900563" cy="1748960"/>
          </a:xfrm>
          <a:solidFill>
            <a:schemeClr val="bg1"/>
          </a:solidFill>
        </p:grpSpPr>
        <p:sp>
          <p:nvSpPr>
            <p:cNvPr id="11" name="Freeform: Shape 10">
              <a:extLst>
                <a:ext uri="{FF2B5EF4-FFF2-40B4-BE49-F238E27FC236}">
                  <a16:creationId xmlns:a16="http://schemas.microsoft.com/office/drawing/2014/main" id="{48FDF014-10BD-4FE4-B412-F17D2BCDFB70}"/>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FE0826-DC57-42B7-9040-ABA721084CE2}"/>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8D19509C-A6C3-405C-8CB7-B4964E9F623F}"/>
              </a:ext>
            </a:extLst>
          </p:cNvPr>
          <p:cNvGrpSpPr/>
          <p:nvPr/>
        </p:nvGrpSpPr>
        <p:grpSpPr>
          <a:xfrm flipH="1">
            <a:off x="846607" y="5884791"/>
            <a:ext cx="266040" cy="244818"/>
            <a:chOff x="952922" y="3499389"/>
            <a:chExt cx="1900563" cy="1748960"/>
          </a:xfrm>
          <a:solidFill>
            <a:schemeClr val="bg1"/>
          </a:solidFill>
        </p:grpSpPr>
        <p:sp>
          <p:nvSpPr>
            <p:cNvPr id="23" name="Freeform: Shape 22">
              <a:extLst>
                <a:ext uri="{FF2B5EF4-FFF2-40B4-BE49-F238E27FC236}">
                  <a16:creationId xmlns:a16="http://schemas.microsoft.com/office/drawing/2014/main" id="{D2CC75FE-7190-42FC-9261-B795D4FF6A69}"/>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31BF15-3458-4173-8D28-3FA2FB5D64CA}"/>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04C5BA09-8EC4-463B-A037-F55577A09523}"/>
              </a:ext>
            </a:extLst>
          </p:cNvPr>
          <p:cNvGrpSpPr/>
          <p:nvPr/>
        </p:nvGrpSpPr>
        <p:grpSpPr>
          <a:xfrm>
            <a:off x="1394344" y="5687925"/>
            <a:ext cx="431024" cy="638550"/>
            <a:chOff x="180442" y="1814764"/>
            <a:chExt cx="1594508" cy="2362215"/>
          </a:xfrm>
          <a:solidFill>
            <a:schemeClr val="bg1"/>
          </a:solidFill>
        </p:grpSpPr>
        <p:sp>
          <p:nvSpPr>
            <p:cNvPr id="28" name="Freeform: Shape 27">
              <a:extLst>
                <a:ext uri="{FF2B5EF4-FFF2-40B4-BE49-F238E27FC236}">
                  <a16:creationId xmlns:a16="http://schemas.microsoft.com/office/drawing/2014/main" id="{C5E024C6-7A4F-4A45-B3F7-98A37B7AF791}"/>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1DBBF6-3B6C-41E0-94AE-5194DD04B0A9}"/>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33" name="Rectangle: Rounded Corners 32">
            <a:extLst>
              <a:ext uri="{FF2B5EF4-FFF2-40B4-BE49-F238E27FC236}">
                <a16:creationId xmlns:a16="http://schemas.microsoft.com/office/drawing/2014/main" id="{1CB57CE6-5B80-4A3C-94F7-FE82FFB07050}"/>
              </a:ext>
            </a:extLst>
          </p:cNvPr>
          <p:cNvSpPr/>
          <p:nvPr/>
        </p:nvSpPr>
        <p:spPr>
          <a:xfrm>
            <a:off x="2794790" y="5984341"/>
            <a:ext cx="8550601" cy="45719"/>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A3A7AE5-4132-410D-8B18-8C7B122272A4}"/>
              </a:ext>
            </a:extLst>
          </p:cNvPr>
          <p:cNvGrpSpPr/>
          <p:nvPr/>
        </p:nvGrpSpPr>
        <p:grpSpPr>
          <a:xfrm>
            <a:off x="2794790" y="5953200"/>
            <a:ext cx="6027565" cy="108000"/>
            <a:chOff x="2794790" y="5953200"/>
            <a:chExt cx="6027565" cy="108000"/>
          </a:xfrm>
          <a:solidFill>
            <a:schemeClr val="accent1"/>
          </a:solidFill>
        </p:grpSpPr>
        <p:sp>
          <p:nvSpPr>
            <p:cNvPr id="34" name="Rectangle: Rounded Corners 33">
              <a:extLst>
                <a:ext uri="{FF2B5EF4-FFF2-40B4-BE49-F238E27FC236}">
                  <a16:creationId xmlns:a16="http://schemas.microsoft.com/office/drawing/2014/main" id="{F533DF29-60FF-427C-BDBF-F2E98A4E561F}"/>
                </a:ext>
              </a:extLst>
            </p:cNvPr>
            <p:cNvSpPr/>
            <p:nvPr/>
          </p:nvSpPr>
          <p:spPr>
            <a:xfrm>
              <a:off x="2794790" y="5984456"/>
              <a:ext cx="6027564" cy="4548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20FD57-41EB-4873-9DE7-2541778C5509}"/>
                </a:ext>
              </a:extLst>
            </p:cNvPr>
            <p:cNvSpPr/>
            <p:nvPr/>
          </p:nvSpPr>
          <p:spPr>
            <a:xfrm>
              <a:off x="8714355" y="59532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27402B8-0EFA-4124-9971-32C2FE90084C}"/>
              </a:ext>
            </a:extLst>
          </p:cNvPr>
          <p:cNvSpPr txBox="1"/>
          <p:nvPr/>
        </p:nvSpPr>
        <p:spPr>
          <a:xfrm>
            <a:off x="846607" y="530752"/>
            <a:ext cx="58381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2017</a:t>
            </a:r>
          </a:p>
        </p:txBody>
      </p:sp>
      <p:sp>
        <p:nvSpPr>
          <p:cNvPr id="32" name="TextBox 31">
            <a:extLst>
              <a:ext uri="{FF2B5EF4-FFF2-40B4-BE49-F238E27FC236}">
                <a16:creationId xmlns:a16="http://schemas.microsoft.com/office/drawing/2014/main" id="{D8F66A26-8BDE-4C31-A725-F00E99A81567}"/>
              </a:ext>
            </a:extLst>
          </p:cNvPr>
          <p:cNvSpPr txBox="1"/>
          <p:nvPr/>
        </p:nvSpPr>
        <p:spPr>
          <a:xfrm>
            <a:off x="1829397" y="530752"/>
            <a:ext cx="59984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2018</a:t>
            </a:r>
          </a:p>
        </p:txBody>
      </p:sp>
      <p:sp>
        <p:nvSpPr>
          <p:cNvPr id="35" name="TextBox 34">
            <a:extLst>
              <a:ext uri="{FF2B5EF4-FFF2-40B4-BE49-F238E27FC236}">
                <a16:creationId xmlns:a16="http://schemas.microsoft.com/office/drawing/2014/main" id="{42C32382-D75C-4D9F-8B99-4EFABE9051B1}"/>
              </a:ext>
            </a:extLst>
          </p:cNvPr>
          <p:cNvSpPr txBox="1"/>
          <p:nvPr/>
        </p:nvSpPr>
        <p:spPr>
          <a:xfrm>
            <a:off x="2849057" y="530752"/>
            <a:ext cx="596638"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2019</a:t>
            </a:r>
          </a:p>
        </p:txBody>
      </p:sp>
      <p:sp>
        <p:nvSpPr>
          <p:cNvPr id="37" name="TextBox 36">
            <a:extLst>
              <a:ext uri="{FF2B5EF4-FFF2-40B4-BE49-F238E27FC236}">
                <a16:creationId xmlns:a16="http://schemas.microsoft.com/office/drawing/2014/main" id="{E8AD90AF-730A-434D-8BE8-7F7B58FF8443}"/>
              </a:ext>
            </a:extLst>
          </p:cNvPr>
          <p:cNvSpPr txBox="1"/>
          <p:nvPr/>
        </p:nvSpPr>
        <p:spPr>
          <a:xfrm>
            <a:off x="3871923" y="530752"/>
            <a:ext cx="639919"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2020</a:t>
            </a:r>
          </a:p>
        </p:txBody>
      </p:sp>
      <p:sp>
        <p:nvSpPr>
          <p:cNvPr id="38" name="TextBox 37">
            <a:extLst>
              <a:ext uri="{FF2B5EF4-FFF2-40B4-BE49-F238E27FC236}">
                <a16:creationId xmlns:a16="http://schemas.microsoft.com/office/drawing/2014/main" id="{018569DF-149F-46E8-9236-38D23A181F74}"/>
              </a:ext>
            </a:extLst>
          </p:cNvPr>
          <p:cNvSpPr txBox="1"/>
          <p:nvPr/>
        </p:nvSpPr>
        <p:spPr>
          <a:xfrm>
            <a:off x="4925243" y="530752"/>
            <a:ext cx="588623"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2021</a:t>
            </a:r>
          </a:p>
        </p:txBody>
      </p:sp>
      <p:sp>
        <p:nvSpPr>
          <p:cNvPr id="26" name="TextBox 25">
            <a:extLst>
              <a:ext uri="{FF2B5EF4-FFF2-40B4-BE49-F238E27FC236}">
                <a16:creationId xmlns:a16="http://schemas.microsoft.com/office/drawing/2014/main" id="{4B182FCD-B653-43ED-A483-7FCC3C83FF6C}"/>
              </a:ext>
            </a:extLst>
          </p:cNvPr>
          <p:cNvSpPr txBox="1"/>
          <p:nvPr/>
        </p:nvSpPr>
        <p:spPr>
          <a:xfrm>
            <a:off x="9174605" y="530752"/>
            <a:ext cx="2170787" cy="307777"/>
          </a:xfrm>
          <a:prstGeom prst="rect">
            <a:avLst/>
          </a:prstGeom>
          <a:noFill/>
        </p:spPr>
        <p:txBody>
          <a:bodyPr wrap="none" rtlCol="0">
            <a:spAutoFit/>
          </a:bodyPr>
          <a:lstStyle/>
          <a:p>
            <a:pPr algn="r"/>
            <a:r>
              <a:rPr lang="en-US" sz="1400" b="1" dirty="0">
                <a:solidFill>
                  <a:schemeClr val="bg1"/>
                </a:solidFill>
                <a:latin typeface="+mj-lt"/>
                <a:ea typeface="Open Sans ExtraBold" panose="020B0906030804020204" pitchFamily="34" charset="0"/>
                <a:cs typeface="Open Sans ExtraBold" panose="020B0906030804020204" pitchFamily="34" charset="0"/>
              </a:rPr>
              <a:t>https://</a:t>
            </a:r>
            <a:r>
              <a:rPr lang="en-US" sz="1400" b="1" dirty="0" err="1">
                <a:solidFill>
                  <a:schemeClr val="bg1"/>
                </a:solidFill>
                <a:latin typeface="+mj-lt"/>
                <a:ea typeface="Open Sans ExtraBold" panose="020B0906030804020204" pitchFamily="34" charset="0"/>
                <a:cs typeface="Open Sans ExtraBold" panose="020B0906030804020204" pitchFamily="34" charset="0"/>
              </a:rPr>
              <a:t>bit.ly</a:t>
            </a:r>
            <a:r>
              <a:rPr lang="en-US" sz="1400" b="1" dirty="0">
                <a:solidFill>
                  <a:schemeClr val="bg1"/>
                </a:solidFill>
                <a:latin typeface="+mj-lt"/>
                <a:ea typeface="Open Sans ExtraBold" panose="020B0906030804020204" pitchFamily="34" charset="0"/>
                <a:cs typeface="Open Sans ExtraBold" panose="020B0906030804020204" pitchFamily="34" charset="0"/>
              </a:rPr>
              <a:t>/SxB5YA</a:t>
            </a:r>
          </a:p>
        </p:txBody>
      </p:sp>
      <p:sp>
        <p:nvSpPr>
          <p:cNvPr id="31" name="TextBox 30">
            <a:extLst>
              <a:ext uri="{FF2B5EF4-FFF2-40B4-BE49-F238E27FC236}">
                <a16:creationId xmlns:a16="http://schemas.microsoft.com/office/drawing/2014/main" id="{C8EDA062-086D-8B40-9368-EAF79D23F2A1}"/>
              </a:ext>
            </a:extLst>
          </p:cNvPr>
          <p:cNvSpPr txBox="1"/>
          <p:nvPr/>
        </p:nvSpPr>
        <p:spPr>
          <a:xfrm>
            <a:off x="3712976" y="5156401"/>
            <a:ext cx="4766048" cy="369332"/>
          </a:xfrm>
          <a:prstGeom prst="rect">
            <a:avLst/>
          </a:prstGeom>
          <a:noFill/>
        </p:spPr>
        <p:txBody>
          <a:bodyPr wrap="none" rtlCol="0">
            <a:spAutoFit/>
          </a:bodyPr>
          <a:lstStyle/>
          <a:p>
            <a:pPr algn="ctr"/>
            <a:r>
              <a:rPr lang="en-US" dirty="0">
                <a:solidFill>
                  <a:schemeClr val="bg1"/>
                </a:solidFill>
                <a:cs typeface="Poppins" panose="00000500000000000000" pitchFamily="2" charset="0"/>
              </a:rPr>
              <a:t>Bianca Serrano and Katie Ravenwood</a:t>
            </a:r>
          </a:p>
        </p:txBody>
      </p:sp>
    </p:spTree>
    <p:extLst>
      <p:ext uri="{BB962C8B-B14F-4D97-AF65-F5344CB8AC3E}">
        <p14:creationId xmlns:p14="http://schemas.microsoft.com/office/powerpoint/2010/main" val="31826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40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4500"/>
                            </p:stCondLst>
                            <p:childTnLst>
                              <p:par>
                                <p:cTn id="15" presetID="8" presetClass="emph" presetSubtype="0" fill="hold" nodeType="afterEffect">
                                  <p:stCondLst>
                                    <p:cond delay="0"/>
                                  </p:stCondLst>
                                  <p:childTnLst>
                                    <p:animRot by="21600000">
                                      <p:cBhvr>
                                        <p:cTn id="16" dur="1000" fill="hold"/>
                                        <p:tgtEl>
                                          <p:spTgt spid="19"/>
                                        </p:tgtEl>
                                        <p:attrNameLst>
                                          <p:attrName>r</p:attrName>
                                        </p:attrNameLst>
                                      </p:cBhvr>
                                    </p:animRot>
                                  </p:childTnLst>
                                </p:cTn>
                              </p:par>
                            </p:childTnLst>
                          </p:cTn>
                        </p:par>
                        <p:par>
                          <p:cTn id="17" fill="hold">
                            <p:stCondLst>
                              <p:cond delay="5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6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6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7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7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8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8500"/>
                            </p:stCondLst>
                            <p:childTnLst>
                              <p:par>
                                <p:cTn id="42" presetID="10"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par>
                          <p:cTn id="45" fill="hold">
                            <p:stCondLst>
                              <p:cond delay="9000"/>
                            </p:stCondLst>
                            <p:childTnLst>
                              <p:par>
                                <p:cTn id="46" presetID="10" presetClass="entr" presetSubtype="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9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5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5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05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childTnLst>
                          </p:cTn>
                        </p:par>
                        <p:par>
                          <p:cTn id="66" fill="hold">
                            <p:stCondLst>
                              <p:cond delay="11000"/>
                            </p:stCondLst>
                            <p:childTnLst>
                              <p:par>
                                <p:cTn id="67" presetID="22" presetClass="entr" presetSubtype="8"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P spid="33" grpId="0" animBg="1"/>
      <p:bldP spid="10" grpId="0"/>
      <p:bldP spid="32" grpId="0"/>
      <p:bldP spid="35" grpId="0"/>
      <p:bldP spid="37" grpId="0"/>
      <p:bldP spid="38" grpId="0"/>
      <p:bldP spid="26"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F95391B8-4BF4-4A18-9C18-3C96DCFEB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105" y="4191305"/>
            <a:ext cx="1750892" cy="1750892"/>
          </a:xfrm>
          <a:prstGeom prst="rect">
            <a:avLst/>
          </a:prstGeom>
        </p:spPr>
      </p:pic>
      <p:pic>
        <p:nvPicPr>
          <p:cNvPr id="56" name="Picture 55">
            <a:extLst>
              <a:ext uri="{FF2B5EF4-FFF2-40B4-BE49-F238E27FC236}">
                <a16:creationId xmlns:a16="http://schemas.microsoft.com/office/drawing/2014/main" id="{B6DA268E-3A00-4962-A8CB-06AA2B86C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105" y="1874534"/>
            <a:ext cx="1750892" cy="1750892"/>
          </a:xfrm>
          <a:prstGeom prst="rect">
            <a:avLst/>
          </a:prstGeom>
        </p:spPr>
      </p:pic>
      <p:pic>
        <p:nvPicPr>
          <p:cNvPr id="47" name="Picture 46">
            <a:extLst>
              <a:ext uri="{FF2B5EF4-FFF2-40B4-BE49-F238E27FC236}">
                <a16:creationId xmlns:a16="http://schemas.microsoft.com/office/drawing/2014/main" id="{25E1FACC-6338-4FDC-B366-09E651741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269" y="4191305"/>
            <a:ext cx="1750892" cy="1750892"/>
          </a:xfrm>
          <a:prstGeom prst="rect">
            <a:avLst/>
          </a:prstGeom>
        </p:spPr>
      </p:pic>
      <p:pic>
        <p:nvPicPr>
          <p:cNvPr id="31" name="Picture 30">
            <a:extLst>
              <a:ext uri="{FF2B5EF4-FFF2-40B4-BE49-F238E27FC236}">
                <a16:creationId xmlns:a16="http://schemas.microsoft.com/office/drawing/2014/main" id="{615FF57D-BC83-40B4-9BFA-10F67DAD6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269" y="1874534"/>
            <a:ext cx="1750892" cy="1750892"/>
          </a:xfrm>
          <a:prstGeom prst="rect">
            <a:avLst/>
          </a:prstGeom>
        </p:spPr>
      </p:pic>
      <p:sp>
        <p:nvSpPr>
          <p:cNvPr id="4" name="Title 3">
            <a:extLst>
              <a:ext uri="{FF2B5EF4-FFF2-40B4-BE49-F238E27FC236}">
                <a16:creationId xmlns:a16="http://schemas.microsoft.com/office/drawing/2014/main" id="{F0F2C5B0-45C3-4C03-8AE3-84C23D438DCB}"/>
              </a:ext>
            </a:extLst>
          </p:cNvPr>
          <p:cNvSpPr>
            <a:spLocks noGrp="1"/>
          </p:cNvSpPr>
          <p:nvPr>
            <p:ph type="title"/>
          </p:nvPr>
        </p:nvSpPr>
        <p:spPr>
          <a:xfrm>
            <a:off x="1795955" y="675732"/>
            <a:ext cx="8600090" cy="775597"/>
          </a:xfrm>
        </p:spPr>
        <p:txBody>
          <a:bodyPr/>
          <a:lstStyle/>
          <a:p>
            <a:r>
              <a:rPr lang="en-US" dirty="0"/>
              <a:t>DATA WRANGLING</a:t>
            </a:r>
          </a:p>
        </p:txBody>
      </p:sp>
      <p:sp>
        <p:nvSpPr>
          <p:cNvPr id="59" name="TextBox 58">
            <a:extLst>
              <a:ext uri="{FF2B5EF4-FFF2-40B4-BE49-F238E27FC236}">
                <a16:creationId xmlns:a16="http://schemas.microsoft.com/office/drawing/2014/main" id="{9FA865DD-BD8D-48F7-9545-D9436FC99975}"/>
              </a:ext>
            </a:extLst>
          </p:cNvPr>
          <p:cNvSpPr txBox="1"/>
          <p:nvPr/>
        </p:nvSpPr>
        <p:spPr>
          <a:xfrm>
            <a:off x="3602613" y="1874533"/>
            <a:ext cx="1289135" cy="523220"/>
          </a:xfrm>
          <a:prstGeom prst="rect">
            <a:avLst/>
          </a:prstGeom>
          <a:noFill/>
        </p:spPr>
        <p:txBody>
          <a:bodyPr wrap="none" rtlCol="0">
            <a:spAutoFit/>
          </a:bodyPr>
          <a:lstStyle/>
          <a:p>
            <a:r>
              <a:rPr lang="en-US" sz="2800" b="1" dirty="0">
                <a:solidFill>
                  <a:schemeClr val="accent1"/>
                </a:solidFill>
                <a:latin typeface="+mj-lt"/>
              </a:rPr>
              <a:t>JOINS</a:t>
            </a:r>
          </a:p>
        </p:txBody>
      </p:sp>
      <p:sp>
        <p:nvSpPr>
          <p:cNvPr id="60" name="TextBox 59">
            <a:extLst>
              <a:ext uri="{FF2B5EF4-FFF2-40B4-BE49-F238E27FC236}">
                <a16:creationId xmlns:a16="http://schemas.microsoft.com/office/drawing/2014/main" id="{F161DC20-67CE-490F-9319-9C26AF3ADC57}"/>
              </a:ext>
            </a:extLst>
          </p:cNvPr>
          <p:cNvSpPr txBox="1"/>
          <p:nvPr/>
        </p:nvSpPr>
        <p:spPr>
          <a:xfrm>
            <a:off x="3603856" y="2375119"/>
            <a:ext cx="1885453" cy="584775"/>
          </a:xfrm>
          <a:prstGeom prst="rect">
            <a:avLst/>
          </a:prstGeom>
          <a:noFill/>
        </p:spPr>
        <p:txBody>
          <a:bodyPr wrap="none" rtlCol="0">
            <a:spAutoFit/>
          </a:bodyPr>
          <a:lstStyle/>
          <a:p>
            <a:r>
              <a:rPr lang="en-US" sz="1600" b="1" dirty="0">
                <a:latin typeface="+mj-lt"/>
              </a:rPr>
              <a:t>TRACK &amp; ALBUM</a:t>
            </a:r>
          </a:p>
          <a:p>
            <a:r>
              <a:rPr lang="en-US" sz="1600" b="1" dirty="0">
                <a:latin typeface="+mj-lt"/>
              </a:rPr>
              <a:t>TABLES</a:t>
            </a:r>
          </a:p>
        </p:txBody>
      </p:sp>
      <p:sp>
        <p:nvSpPr>
          <p:cNvPr id="61" name="TextBox 60">
            <a:extLst>
              <a:ext uri="{FF2B5EF4-FFF2-40B4-BE49-F238E27FC236}">
                <a16:creationId xmlns:a16="http://schemas.microsoft.com/office/drawing/2014/main" id="{77EB123E-91CB-41E3-A927-41FB0A6D6F81}"/>
              </a:ext>
            </a:extLst>
          </p:cNvPr>
          <p:cNvSpPr txBox="1"/>
          <p:nvPr/>
        </p:nvSpPr>
        <p:spPr>
          <a:xfrm>
            <a:off x="3584568" y="2928192"/>
            <a:ext cx="2259781" cy="623248"/>
          </a:xfrm>
          <a:prstGeom prst="rect">
            <a:avLst/>
          </a:prstGeom>
          <a:noFill/>
        </p:spPr>
        <p:txBody>
          <a:bodyPr wrap="square" rtlCol="0">
            <a:spAutoFit/>
          </a:bodyPr>
          <a:lstStyle/>
          <a:p>
            <a:pPr>
              <a:lnSpc>
                <a:spcPct val="150000"/>
              </a:lnSpc>
            </a:pPr>
            <a:r>
              <a:rPr lang="en-GB" sz="1200" dirty="0"/>
              <a:t>Multiple joins for various charts and analyses</a:t>
            </a:r>
          </a:p>
        </p:txBody>
      </p:sp>
      <p:sp>
        <p:nvSpPr>
          <p:cNvPr id="79" name="TextBox 78">
            <a:extLst>
              <a:ext uri="{FF2B5EF4-FFF2-40B4-BE49-F238E27FC236}">
                <a16:creationId xmlns:a16="http://schemas.microsoft.com/office/drawing/2014/main" id="{B7856024-B5CE-46DA-A7B3-349A01690C56}"/>
              </a:ext>
            </a:extLst>
          </p:cNvPr>
          <p:cNvSpPr txBox="1"/>
          <p:nvPr/>
        </p:nvSpPr>
        <p:spPr>
          <a:xfrm>
            <a:off x="3602613" y="4196978"/>
            <a:ext cx="1600118" cy="523220"/>
          </a:xfrm>
          <a:prstGeom prst="rect">
            <a:avLst/>
          </a:prstGeom>
          <a:noFill/>
        </p:spPr>
        <p:txBody>
          <a:bodyPr wrap="none" rtlCol="0">
            <a:spAutoFit/>
          </a:bodyPr>
          <a:lstStyle/>
          <a:p>
            <a:r>
              <a:rPr lang="en-US" sz="2800" b="1" dirty="0">
                <a:solidFill>
                  <a:schemeClr val="accent1"/>
                </a:solidFill>
                <a:latin typeface="+mj-lt"/>
              </a:rPr>
              <a:t>GENRES</a:t>
            </a:r>
          </a:p>
        </p:txBody>
      </p:sp>
      <p:sp>
        <p:nvSpPr>
          <p:cNvPr id="80" name="TextBox 79">
            <a:extLst>
              <a:ext uri="{FF2B5EF4-FFF2-40B4-BE49-F238E27FC236}">
                <a16:creationId xmlns:a16="http://schemas.microsoft.com/office/drawing/2014/main" id="{317EF24E-831B-4626-BBBA-39D57F3C4BEC}"/>
              </a:ext>
            </a:extLst>
          </p:cNvPr>
          <p:cNvSpPr txBox="1"/>
          <p:nvPr/>
        </p:nvSpPr>
        <p:spPr>
          <a:xfrm>
            <a:off x="3588654" y="4695663"/>
            <a:ext cx="2103461" cy="338554"/>
          </a:xfrm>
          <a:prstGeom prst="rect">
            <a:avLst/>
          </a:prstGeom>
          <a:noFill/>
        </p:spPr>
        <p:txBody>
          <a:bodyPr wrap="none" rtlCol="0">
            <a:spAutoFit/>
          </a:bodyPr>
          <a:lstStyle/>
          <a:p>
            <a:r>
              <a:rPr lang="en-US" sz="1600" b="1" dirty="0">
                <a:latin typeface="+mj-lt"/>
              </a:rPr>
              <a:t>UN-NESTING LISTS</a:t>
            </a:r>
          </a:p>
        </p:txBody>
      </p:sp>
      <p:sp>
        <p:nvSpPr>
          <p:cNvPr id="81" name="TextBox 80">
            <a:extLst>
              <a:ext uri="{FF2B5EF4-FFF2-40B4-BE49-F238E27FC236}">
                <a16:creationId xmlns:a16="http://schemas.microsoft.com/office/drawing/2014/main" id="{D8F88871-A10A-4C76-A233-6C83651259E9}"/>
              </a:ext>
            </a:extLst>
          </p:cNvPr>
          <p:cNvSpPr txBox="1"/>
          <p:nvPr/>
        </p:nvSpPr>
        <p:spPr>
          <a:xfrm>
            <a:off x="3602613" y="5045028"/>
            <a:ext cx="2259781" cy="623248"/>
          </a:xfrm>
          <a:prstGeom prst="rect">
            <a:avLst/>
          </a:prstGeom>
          <a:noFill/>
        </p:spPr>
        <p:txBody>
          <a:bodyPr wrap="square" rtlCol="0">
            <a:spAutoFit/>
          </a:bodyPr>
          <a:lstStyle/>
          <a:p>
            <a:pPr>
              <a:lnSpc>
                <a:spcPct val="150000"/>
              </a:lnSpc>
            </a:pPr>
            <a:r>
              <a:rPr lang="en-GB" sz="1200" dirty="0"/>
              <a:t>Wrangling nested lists of genres linked by artist</a:t>
            </a:r>
          </a:p>
        </p:txBody>
      </p:sp>
      <p:sp>
        <p:nvSpPr>
          <p:cNvPr id="83" name="TextBox 82">
            <a:extLst>
              <a:ext uri="{FF2B5EF4-FFF2-40B4-BE49-F238E27FC236}">
                <a16:creationId xmlns:a16="http://schemas.microsoft.com/office/drawing/2014/main" id="{30D0C009-B615-4695-A2F9-FD568293097B}"/>
              </a:ext>
            </a:extLst>
          </p:cNvPr>
          <p:cNvSpPr txBox="1"/>
          <p:nvPr/>
        </p:nvSpPr>
        <p:spPr>
          <a:xfrm>
            <a:off x="8783502" y="1798077"/>
            <a:ext cx="1980029" cy="523220"/>
          </a:xfrm>
          <a:prstGeom prst="rect">
            <a:avLst/>
          </a:prstGeom>
          <a:noFill/>
        </p:spPr>
        <p:txBody>
          <a:bodyPr wrap="none" rtlCol="0">
            <a:spAutoFit/>
          </a:bodyPr>
          <a:lstStyle/>
          <a:p>
            <a:r>
              <a:rPr lang="en-US" sz="2800" b="1" dirty="0">
                <a:solidFill>
                  <a:schemeClr val="accent1"/>
                </a:solidFill>
                <a:latin typeface="+mj-lt"/>
              </a:rPr>
              <a:t>FEATURES</a:t>
            </a:r>
          </a:p>
        </p:txBody>
      </p:sp>
      <p:sp>
        <p:nvSpPr>
          <p:cNvPr id="84" name="TextBox 83">
            <a:extLst>
              <a:ext uri="{FF2B5EF4-FFF2-40B4-BE49-F238E27FC236}">
                <a16:creationId xmlns:a16="http://schemas.microsoft.com/office/drawing/2014/main" id="{8A6C40B2-86B5-4BE4-B4BA-27C5CA349395}"/>
              </a:ext>
            </a:extLst>
          </p:cNvPr>
          <p:cNvSpPr txBox="1"/>
          <p:nvPr/>
        </p:nvSpPr>
        <p:spPr>
          <a:xfrm>
            <a:off x="8801804" y="2306009"/>
            <a:ext cx="1904689" cy="584775"/>
          </a:xfrm>
          <a:prstGeom prst="rect">
            <a:avLst/>
          </a:prstGeom>
          <a:noFill/>
        </p:spPr>
        <p:txBody>
          <a:bodyPr wrap="none" rtlCol="0">
            <a:spAutoFit/>
          </a:bodyPr>
          <a:lstStyle/>
          <a:p>
            <a:r>
              <a:rPr lang="en-US" sz="1600" b="1" dirty="0">
                <a:latin typeface="+mj-lt"/>
              </a:rPr>
              <a:t>CLEANING &amp; </a:t>
            </a:r>
          </a:p>
          <a:p>
            <a:r>
              <a:rPr lang="en-US" sz="1600" b="1" dirty="0">
                <a:latin typeface="+mj-lt"/>
              </a:rPr>
              <a:t>DUMMY CODING</a:t>
            </a:r>
          </a:p>
        </p:txBody>
      </p:sp>
      <p:sp>
        <p:nvSpPr>
          <p:cNvPr id="85" name="TextBox 84">
            <a:extLst>
              <a:ext uri="{FF2B5EF4-FFF2-40B4-BE49-F238E27FC236}">
                <a16:creationId xmlns:a16="http://schemas.microsoft.com/office/drawing/2014/main" id="{8F9BB2AC-8FCE-4488-90AF-B361A2A67E51}"/>
              </a:ext>
            </a:extLst>
          </p:cNvPr>
          <p:cNvSpPr txBox="1"/>
          <p:nvPr/>
        </p:nvSpPr>
        <p:spPr>
          <a:xfrm>
            <a:off x="8783502" y="2819982"/>
            <a:ext cx="2259781" cy="900246"/>
          </a:xfrm>
          <a:prstGeom prst="rect">
            <a:avLst/>
          </a:prstGeom>
          <a:noFill/>
        </p:spPr>
        <p:txBody>
          <a:bodyPr wrap="square" rtlCol="0">
            <a:spAutoFit/>
          </a:bodyPr>
          <a:lstStyle/>
          <a:p>
            <a:pPr>
              <a:lnSpc>
                <a:spcPct val="150000"/>
              </a:lnSpc>
            </a:pPr>
            <a:r>
              <a:rPr lang="en-GB" sz="1200" dirty="0"/>
              <a:t>Removing null values and dummy coding genres for analysis </a:t>
            </a:r>
          </a:p>
        </p:txBody>
      </p:sp>
      <p:sp>
        <p:nvSpPr>
          <p:cNvPr id="87" name="TextBox 86">
            <a:extLst>
              <a:ext uri="{FF2B5EF4-FFF2-40B4-BE49-F238E27FC236}">
                <a16:creationId xmlns:a16="http://schemas.microsoft.com/office/drawing/2014/main" id="{D36C8E24-1E70-4370-863C-350619CC1B4F}"/>
              </a:ext>
            </a:extLst>
          </p:cNvPr>
          <p:cNvSpPr txBox="1"/>
          <p:nvPr/>
        </p:nvSpPr>
        <p:spPr>
          <a:xfrm>
            <a:off x="8783502" y="4196978"/>
            <a:ext cx="1353256" cy="523220"/>
          </a:xfrm>
          <a:prstGeom prst="rect">
            <a:avLst/>
          </a:prstGeom>
          <a:noFill/>
        </p:spPr>
        <p:txBody>
          <a:bodyPr wrap="none" rtlCol="0">
            <a:spAutoFit/>
          </a:bodyPr>
          <a:lstStyle/>
          <a:p>
            <a:r>
              <a:rPr lang="en-US" sz="2800" b="1" dirty="0">
                <a:solidFill>
                  <a:schemeClr val="accent1"/>
                </a:solidFill>
                <a:latin typeface="+mj-lt"/>
              </a:rPr>
              <a:t>DATES</a:t>
            </a:r>
          </a:p>
        </p:txBody>
      </p:sp>
      <p:sp>
        <p:nvSpPr>
          <p:cNvPr id="88" name="TextBox 87">
            <a:extLst>
              <a:ext uri="{FF2B5EF4-FFF2-40B4-BE49-F238E27FC236}">
                <a16:creationId xmlns:a16="http://schemas.microsoft.com/office/drawing/2014/main" id="{6FDF6C22-0B09-448A-B961-8DCDC10EA283}"/>
              </a:ext>
            </a:extLst>
          </p:cNvPr>
          <p:cNvSpPr txBox="1"/>
          <p:nvPr/>
        </p:nvSpPr>
        <p:spPr>
          <a:xfrm>
            <a:off x="8783502" y="4695663"/>
            <a:ext cx="2706190" cy="338554"/>
          </a:xfrm>
          <a:prstGeom prst="rect">
            <a:avLst/>
          </a:prstGeom>
          <a:noFill/>
        </p:spPr>
        <p:txBody>
          <a:bodyPr wrap="none" rtlCol="0">
            <a:spAutoFit/>
          </a:bodyPr>
          <a:lstStyle/>
          <a:p>
            <a:r>
              <a:rPr lang="en-US" sz="1600" b="1" dirty="0">
                <a:latin typeface="+mj-lt"/>
              </a:rPr>
              <a:t>RECODING TO DATETIME</a:t>
            </a:r>
          </a:p>
        </p:txBody>
      </p:sp>
      <p:sp>
        <p:nvSpPr>
          <p:cNvPr id="89" name="TextBox 88">
            <a:extLst>
              <a:ext uri="{FF2B5EF4-FFF2-40B4-BE49-F238E27FC236}">
                <a16:creationId xmlns:a16="http://schemas.microsoft.com/office/drawing/2014/main" id="{B77D20E9-ADF6-4C42-B739-515FBDA3EBA9}"/>
              </a:ext>
            </a:extLst>
          </p:cNvPr>
          <p:cNvSpPr txBox="1"/>
          <p:nvPr/>
        </p:nvSpPr>
        <p:spPr>
          <a:xfrm>
            <a:off x="8783502" y="5045028"/>
            <a:ext cx="2259781" cy="900246"/>
          </a:xfrm>
          <a:prstGeom prst="rect">
            <a:avLst/>
          </a:prstGeom>
          <a:noFill/>
        </p:spPr>
        <p:txBody>
          <a:bodyPr wrap="square" rtlCol="0">
            <a:spAutoFit/>
          </a:bodyPr>
          <a:lstStyle/>
          <a:p>
            <a:pPr>
              <a:lnSpc>
                <a:spcPct val="150000"/>
              </a:lnSpc>
            </a:pPr>
            <a:r>
              <a:rPr lang="en-GB" sz="1200" dirty="0"/>
              <a:t>Recoding release dates and chart years to datetime format</a:t>
            </a:r>
          </a:p>
        </p:txBody>
      </p:sp>
      <p:pic>
        <p:nvPicPr>
          <p:cNvPr id="23" name="Picture 22" descr="Different colored powders">
            <a:extLst>
              <a:ext uri="{FF2B5EF4-FFF2-40B4-BE49-F238E27FC236}">
                <a16:creationId xmlns:a16="http://schemas.microsoft.com/office/drawing/2014/main" id="{8E7E378E-0D59-4DD7-97EC-0094DA27D080}"/>
              </a:ext>
            </a:extLst>
          </p:cNvPr>
          <p:cNvPicPr>
            <a:picLocks noChangeAspect="1"/>
          </p:cNvPicPr>
          <p:nvPr/>
        </p:nvPicPr>
        <p:blipFill>
          <a:blip r:embed="rId3">
            <a:extLst>
              <a:ext uri="{28A0092B-C50C-407E-A947-70E740481C1C}">
                <a14:useLocalDpi xmlns:a14="http://schemas.microsoft.com/office/drawing/2010/main" val="0"/>
              </a:ext>
            </a:extLst>
          </a:blip>
          <a:srcRect l="19917" r="19917"/>
          <a:stretch/>
        </p:blipFill>
        <p:spPr>
          <a:xfrm>
            <a:off x="6330076"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4" name="Picture 23" descr="Colorful eggs on nest">
            <a:extLst>
              <a:ext uri="{FF2B5EF4-FFF2-40B4-BE49-F238E27FC236}">
                <a16:creationId xmlns:a16="http://schemas.microsoft.com/office/drawing/2014/main" id="{2360089E-BD52-48BA-9684-D1646D332A91}"/>
              </a:ext>
            </a:extLst>
          </p:cNvPr>
          <p:cNvPicPr>
            <a:picLocks noChangeAspect="1"/>
          </p:cNvPicPr>
          <p:nvPr/>
        </p:nvPicPr>
        <p:blipFill>
          <a:blip r:embed="rId4">
            <a:extLst>
              <a:ext uri="{28A0092B-C50C-407E-A947-70E740481C1C}">
                <a14:useLocalDpi xmlns:a14="http://schemas.microsoft.com/office/drawing/2010/main" val="0"/>
              </a:ext>
            </a:extLst>
          </a:blip>
          <a:srcRect l="16871" r="16871"/>
          <a:stretch/>
        </p:blipFill>
        <p:spPr>
          <a:xfrm>
            <a:off x="1145724"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5" name="Picture 24" descr="Calendar dates">
            <a:extLst>
              <a:ext uri="{FF2B5EF4-FFF2-40B4-BE49-F238E27FC236}">
                <a16:creationId xmlns:a16="http://schemas.microsoft.com/office/drawing/2014/main" id="{713DE352-7F43-4E9B-B667-F7BE90CB6E72}"/>
              </a:ext>
            </a:extLst>
          </p:cNvPr>
          <p:cNvPicPr>
            <a:picLocks noChangeAspect="1"/>
          </p:cNvPicPr>
          <p:nvPr/>
        </p:nvPicPr>
        <p:blipFill>
          <a:blip r:embed="rId5">
            <a:extLst>
              <a:ext uri="{28A0092B-C50C-407E-A947-70E740481C1C}">
                <a14:useLocalDpi xmlns:a14="http://schemas.microsoft.com/office/drawing/2010/main" val="0"/>
              </a:ext>
            </a:extLst>
          </a:blip>
          <a:srcRect l="16699" r="16699"/>
          <a:stretch/>
        </p:blipFill>
        <p:spPr>
          <a:xfrm>
            <a:off x="6330076"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6" name="Picture 25" descr="Arrows pointing towards different directions">
            <a:extLst>
              <a:ext uri="{FF2B5EF4-FFF2-40B4-BE49-F238E27FC236}">
                <a16:creationId xmlns:a16="http://schemas.microsoft.com/office/drawing/2014/main" id="{83DCADF1-57EA-4926-B6B7-FC42E6818311}"/>
              </a:ext>
            </a:extLst>
          </p:cNvPr>
          <p:cNvPicPr>
            <a:picLocks noChangeAspect="1"/>
          </p:cNvPicPr>
          <p:nvPr/>
        </p:nvPicPr>
        <p:blipFill>
          <a:blip r:embed="rId6">
            <a:extLst>
              <a:ext uri="{28A0092B-C50C-407E-A947-70E740481C1C}">
                <a14:useLocalDpi xmlns:a14="http://schemas.microsoft.com/office/drawing/2010/main" val="0"/>
              </a:ext>
            </a:extLst>
          </a:blip>
          <a:srcRect l="21872" r="21872"/>
          <a:stretch/>
        </p:blipFill>
        <p:spPr>
          <a:xfrm>
            <a:off x="1145724"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spTree>
    <p:extLst>
      <p:ext uri="{BB962C8B-B14F-4D97-AF65-F5344CB8AC3E}">
        <p14:creationId xmlns:p14="http://schemas.microsoft.com/office/powerpoint/2010/main" val="1262823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500"/>
                                        <p:tgtEl>
                                          <p:spTgt spid="87"/>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9" grpId="0"/>
      <p:bldP spid="60" grpId="0"/>
      <p:bldP spid="61" grpId="0"/>
      <p:bldP spid="79" grpId="0"/>
      <p:bldP spid="80" grpId="0"/>
      <p:bldP spid="81" grpId="0"/>
      <p:bldP spid="83" grpId="0"/>
      <p:bldP spid="84" grpId="0"/>
      <p:bldP spid="85" grpId="0"/>
      <p:bldP spid="87" grpId="0"/>
      <p:bldP spid="88" grpId="0"/>
      <p:bldP spid="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32000"/>
            <a:extLst>
              <a:ext uri="{28A0092B-C50C-407E-A947-70E740481C1C}">
                <a14:useLocalDpi xmlns:a14="http://schemas.microsoft.com/office/drawing/2010/main" val="0"/>
              </a:ext>
            </a:extLst>
          </a:blip>
          <a:srcRect t="7969" b="7969"/>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815577" y="2767281"/>
            <a:ext cx="4560864" cy="1323439"/>
          </a:xfrm>
          <a:prstGeom prst="rect">
            <a:avLst/>
          </a:prstGeom>
          <a:noFill/>
        </p:spPr>
        <p:txBody>
          <a:bodyPr wrap="none" rtlCol="0">
            <a:spAutoFit/>
          </a:bodyPr>
          <a:lstStyle/>
          <a:p>
            <a:pPr algn="ctr"/>
            <a:r>
              <a:rPr lang="en-US" sz="8000" b="1" dirty="0">
                <a:solidFill>
                  <a:schemeClr val="bg2"/>
                </a:solidFill>
                <a:latin typeface="+mj-lt"/>
              </a:rPr>
              <a:t>RESULTS</a:t>
            </a:r>
          </a:p>
        </p:txBody>
      </p:sp>
    </p:spTree>
    <p:extLst>
      <p:ext uri="{BB962C8B-B14F-4D97-AF65-F5344CB8AC3E}">
        <p14:creationId xmlns:p14="http://schemas.microsoft.com/office/powerpoint/2010/main" val="7630410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CAE795D-F749-4F32-92B2-F0937E9FDA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44" r="10044"/>
          <a:stretch/>
        </p:blipFill>
        <p:spPr>
          <a:xfrm>
            <a:off x="2191736" y="787791"/>
            <a:ext cx="7849113" cy="5036234"/>
          </a:xfrm>
        </p:spPr>
      </p:pic>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234" y="508951"/>
            <a:ext cx="10425531" cy="6297021"/>
          </a:xfrm>
          <a:prstGeom prst="rect">
            <a:avLst/>
          </a:prstGeom>
        </p:spPr>
      </p:pic>
      <p:sp>
        <p:nvSpPr>
          <p:cNvPr id="6" name="Title 5">
            <a:extLst>
              <a:ext uri="{FF2B5EF4-FFF2-40B4-BE49-F238E27FC236}">
                <a16:creationId xmlns:a16="http://schemas.microsoft.com/office/drawing/2014/main" id="{85DEB192-4868-4694-9675-6223B2377DAF}"/>
              </a:ext>
            </a:extLst>
          </p:cNvPr>
          <p:cNvSpPr>
            <a:spLocks noGrp="1"/>
          </p:cNvSpPr>
          <p:nvPr>
            <p:ph type="title"/>
          </p:nvPr>
        </p:nvSpPr>
        <p:spPr>
          <a:xfrm>
            <a:off x="1795955" y="1027820"/>
            <a:ext cx="8600090" cy="775597"/>
          </a:xfrm>
        </p:spPr>
        <p:txBody>
          <a:bodyPr/>
          <a:lstStyle/>
          <a:p>
            <a:r>
              <a:rPr lang="en-US" dirty="0">
                <a:solidFill>
                  <a:schemeClr val="bg1"/>
                </a:solidFill>
              </a:rPr>
              <a:t>Interesting Data Points</a:t>
            </a:r>
          </a:p>
        </p:txBody>
      </p:sp>
      <p:sp>
        <p:nvSpPr>
          <p:cNvPr id="2" name="TextBox 1">
            <a:extLst>
              <a:ext uri="{FF2B5EF4-FFF2-40B4-BE49-F238E27FC236}">
                <a16:creationId xmlns:a16="http://schemas.microsoft.com/office/drawing/2014/main" id="{0BCE3EB3-65EA-D84A-9EA0-820B2DD4A853}"/>
              </a:ext>
            </a:extLst>
          </p:cNvPr>
          <p:cNvSpPr txBox="1"/>
          <p:nvPr/>
        </p:nvSpPr>
        <p:spPr>
          <a:xfrm>
            <a:off x="2191736" y="1803417"/>
            <a:ext cx="7808528"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Shape of the tracks </a:t>
            </a:r>
            <a:r>
              <a:rPr lang="en-US" dirty="0" err="1">
                <a:solidFill>
                  <a:schemeClr val="bg1"/>
                </a:solidFill>
              </a:rPr>
              <a:t>dataframe</a:t>
            </a:r>
            <a:r>
              <a:rPr lang="en-US" dirty="0">
                <a:solidFill>
                  <a:schemeClr val="bg1"/>
                </a:solidFill>
              </a:rPr>
              <a:t>: 16,501 rows and 57 variables</a:t>
            </a:r>
          </a:p>
        </p:txBody>
      </p:sp>
      <p:sp>
        <p:nvSpPr>
          <p:cNvPr id="14" name="TextBox 13">
            <a:extLst>
              <a:ext uri="{FF2B5EF4-FFF2-40B4-BE49-F238E27FC236}">
                <a16:creationId xmlns:a16="http://schemas.microsoft.com/office/drawing/2014/main" id="{78A6C4BA-5E0A-2641-8AE6-81F041D603B2}"/>
              </a:ext>
            </a:extLst>
          </p:cNvPr>
          <p:cNvSpPr txBox="1"/>
          <p:nvPr/>
        </p:nvSpPr>
        <p:spPr>
          <a:xfrm>
            <a:off x="2191735" y="2151728"/>
            <a:ext cx="780852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popular song: ”good for you” by Olivia Rodrigo and “Woman” by Doja Cat</a:t>
            </a:r>
          </a:p>
        </p:txBody>
      </p:sp>
      <p:sp>
        <p:nvSpPr>
          <p:cNvPr id="17" name="TextBox 16">
            <a:extLst>
              <a:ext uri="{FF2B5EF4-FFF2-40B4-BE49-F238E27FC236}">
                <a16:creationId xmlns:a16="http://schemas.microsoft.com/office/drawing/2014/main" id="{3B46E7ED-0520-C34E-84FA-5C5D3D2CE790}"/>
              </a:ext>
            </a:extLst>
          </p:cNvPr>
          <p:cNvSpPr txBox="1"/>
          <p:nvPr/>
        </p:nvSpPr>
        <p:spPr>
          <a:xfrm>
            <a:off x="2212028" y="2735034"/>
            <a:ext cx="7808527"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Average song length: 3 minutes and 22 seconds</a:t>
            </a:r>
          </a:p>
        </p:txBody>
      </p:sp>
      <p:sp>
        <p:nvSpPr>
          <p:cNvPr id="18" name="TextBox 17">
            <a:extLst>
              <a:ext uri="{FF2B5EF4-FFF2-40B4-BE49-F238E27FC236}">
                <a16:creationId xmlns:a16="http://schemas.microsoft.com/office/drawing/2014/main" id="{D19EAE62-7280-E245-B76F-7578343B14C2}"/>
              </a:ext>
            </a:extLst>
          </p:cNvPr>
          <p:cNvSpPr txBox="1"/>
          <p:nvPr/>
        </p:nvSpPr>
        <p:spPr>
          <a:xfrm>
            <a:off x="2212028" y="3075629"/>
            <a:ext cx="776794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Longest song: “Like I Never Left” by Future at 25 minutes 33 seconds</a:t>
            </a:r>
          </a:p>
        </p:txBody>
      </p:sp>
      <p:sp>
        <p:nvSpPr>
          <p:cNvPr id="20" name="TextBox 19">
            <a:extLst>
              <a:ext uri="{FF2B5EF4-FFF2-40B4-BE49-F238E27FC236}">
                <a16:creationId xmlns:a16="http://schemas.microsoft.com/office/drawing/2014/main" id="{A4789044-45F9-314D-82F5-FE1C07629B84}"/>
              </a:ext>
            </a:extLst>
          </p:cNvPr>
          <p:cNvSpPr txBox="1"/>
          <p:nvPr/>
        </p:nvSpPr>
        <p:spPr>
          <a:xfrm>
            <a:off x="2191735" y="3657461"/>
            <a:ext cx="776794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frequently appearing album artist: Drake (31 times)</a:t>
            </a:r>
          </a:p>
        </p:txBody>
      </p:sp>
      <p:sp>
        <p:nvSpPr>
          <p:cNvPr id="24" name="TextBox 23">
            <a:extLst>
              <a:ext uri="{FF2B5EF4-FFF2-40B4-BE49-F238E27FC236}">
                <a16:creationId xmlns:a16="http://schemas.microsoft.com/office/drawing/2014/main" id="{1899A184-9199-1D4E-BB46-3F7E9A9A5B2B}"/>
              </a:ext>
            </a:extLst>
          </p:cNvPr>
          <p:cNvSpPr txBox="1"/>
          <p:nvPr/>
        </p:nvSpPr>
        <p:spPr>
          <a:xfrm>
            <a:off x="2191733" y="3963768"/>
            <a:ext cx="79792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Appearances by Taylor Swift (15), Queen (7), and Elton John (4)</a:t>
            </a:r>
          </a:p>
        </p:txBody>
      </p:sp>
      <p:sp>
        <p:nvSpPr>
          <p:cNvPr id="25" name="TextBox 24">
            <a:extLst>
              <a:ext uri="{FF2B5EF4-FFF2-40B4-BE49-F238E27FC236}">
                <a16:creationId xmlns:a16="http://schemas.microsoft.com/office/drawing/2014/main" id="{63D660E6-5CEF-8542-872C-59E186C2F7F2}"/>
              </a:ext>
            </a:extLst>
          </p:cNvPr>
          <p:cNvSpPr txBox="1"/>
          <p:nvPr/>
        </p:nvSpPr>
        <p:spPr>
          <a:xfrm>
            <a:off x="2191732" y="4312650"/>
            <a:ext cx="778823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Oldest track: “The Christmas Song (Merry Christmas To You)” released in 1962</a:t>
            </a:r>
          </a:p>
        </p:txBody>
      </p:sp>
      <p:sp>
        <p:nvSpPr>
          <p:cNvPr id="28" name="TextBox 27">
            <a:extLst>
              <a:ext uri="{FF2B5EF4-FFF2-40B4-BE49-F238E27FC236}">
                <a16:creationId xmlns:a16="http://schemas.microsoft.com/office/drawing/2014/main" id="{2A91E3C3-5327-174B-8F67-8B6862FBD663}"/>
              </a:ext>
            </a:extLst>
          </p:cNvPr>
          <p:cNvSpPr txBox="1"/>
          <p:nvPr/>
        </p:nvSpPr>
        <p:spPr>
          <a:xfrm>
            <a:off x="2212028" y="4912980"/>
            <a:ext cx="778823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Newest track: “Bad Morning” by Young Boy Never Broke Again released on October 5, 2021. </a:t>
            </a:r>
            <a:endParaRPr lang="en-US" dirty="0"/>
          </a:p>
        </p:txBody>
      </p:sp>
    </p:spTree>
    <p:extLst>
      <p:ext uri="{BB962C8B-B14F-4D97-AF65-F5344CB8AC3E}">
        <p14:creationId xmlns:p14="http://schemas.microsoft.com/office/powerpoint/2010/main" val="3773473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repeatCount="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000000"/>
                                      </p:to>
                                    </p:animClr>
                                  </p:sub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4" grpId="0"/>
      <p:bldP spid="17" grpId="0"/>
      <p:bldP spid="18" grpId="0"/>
      <p:bldP spid="20" grpId="0"/>
      <p:bldP spid="24" grpId="0"/>
      <p:bldP spid="25"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720000" y="5928786"/>
            <a:ext cx="8993168" cy="646331"/>
          </a:xfrm>
          <a:prstGeom prst="rect">
            <a:avLst/>
          </a:prstGeom>
          <a:noFill/>
        </p:spPr>
        <p:txBody>
          <a:bodyPr wrap="none" rtlCol="0" anchor="ctr">
            <a:spAutoFit/>
          </a:bodyPr>
          <a:lstStyle/>
          <a:p>
            <a:r>
              <a:rPr lang="en-US" sz="3600" b="1" dirty="0">
                <a:latin typeface="+mj-lt"/>
              </a:rPr>
              <a:t>NUMBER OF TRACKS BY RELEASE YEAR</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941" y="398347"/>
            <a:ext cx="7916118" cy="5530439"/>
          </a:xfrm>
          <a:prstGeom prst="rect">
            <a:avLst/>
          </a:prstGeom>
        </p:spPr>
      </p:pic>
    </p:spTree>
    <p:extLst>
      <p:ext uri="{BB962C8B-B14F-4D97-AF65-F5344CB8AC3E}">
        <p14:creationId xmlns:p14="http://schemas.microsoft.com/office/powerpoint/2010/main" val="28114261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1BEFD41-F673-4E49-8895-5AA0B21A6102}"/>
              </a:ext>
            </a:extLst>
          </p:cNvPr>
          <p:cNvSpPr>
            <a:spLocks noGrp="1"/>
          </p:cNvSpPr>
          <p:nvPr>
            <p:ph type="title"/>
          </p:nvPr>
        </p:nvSpPr>
        <p:spPr>
          <a:xfrm>
            <a:off x="1093941" y="502638"/>
            <a:ext cx="6182223" cy="775597"/>
          </a:xfrm>
        </p:spPr>
        <p:txBody>
          <a:bodyPr/>
          <a:lstStyle/>
          <a:p>
            <a:pPr algn="ctr"/>
            <a:r>
              <a:rPr lang="en-US" dirty="0"/>
              <a:t>AUDIO FEATURES</a:t>
            </a:r>
          </a:p>
        </p:txBody>
      </p:sp>
      <p:sp>
        <p:nvSpPr>
          <p:cNvPr id="20" name="Oval 19">
            <a:extLst>
              <a:ext uri="{FF2B5EF4-FFF2-40B4-BE49-F238E27FC236}">
                <a16:creationId xmlns:a16="http://schemas.microsoft.com/office/drawing/2014/main" id="{D4157B78-0F66-4D33-B57B-33C20182363A}"/>
              </a:ext>
            </a:extLst>
          </p:cNvPr>
          <p:cNvSpPr/>
          <p:nvPr/>
        </p:nvSpPr>
        <p:spPr>
          <a:xfrm>
            <a:off x="49795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48CC0E-E043-4E83-9FCF-272CD63F781F}"/>
              </a:ext>
            </a:extLst>
          </p:cNvPr>
          <p:cNvSpPr/>
          <p:nvPr/>
        </p:nvSpPr>
        <p:spPr>
          <a:xfrm>
            <a:off x="49795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833C2E-9EA6-43BA-89DC-CC1390C33A11}"/>
              </a:ext>
            </a:extLst>
          </p:cNvPr>
          <p:cNvSpPr/>
          <p:nvPr/>
        </p:nvSpPr>
        <p:spPr>
          <a:xfrm>
            <a:off x="49795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74D375-6FEB-4B32-8B01-30F4E4DDB5DF}"/>
              </a:ext>
            </a:extLst>
          </p:cNvPr>
          <p:cNvSpPr/>
          <p:nvPr/>
        </p:nvSpPr>
        <p:spPr>
          <a:xfrm>
            <a:off x="49795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TextBox 567">
            <a:extLst>
              <a:ext uri="{FF2B5EF4-FFF2-40B4-BE49-F238E27FC236}">
                <a16:creationId xmlns:a16="http://schemas.microsoft.com/office/drawing/2014/main" id="{2B27EC1C-B293-4635-B80A-FA0BA27717B3}"/>
              </a:ext>
            </a:extLst>
          </p:cNvPr>
          <p:cNvSpPr txBox="1"/>
          <p:nvPr/>
        </p:nvSpPr>
        <p:spPr>
          <a:xfrm>
            <a:off x="1217953" y="1544936"/>
            <a:ext cx="2375971" cy="307777"/>
          </a:xfrm>
          <a:prstGeom prst="rect">
            <a:avLst/>
          </a:prstGeom>
          <a:noFill/>
        </p:spPr>
        <p:txBody>
          <a:bodyPr wrap="none" rtlCol="0">
            <a:spAutoFit/>
          </a:bodyPr>
          <a:lstStyle/>
          <a:p>
            <a:r>
              <a:rPr lang="en-US" sz="1400" b="1" dirty="0">
                <a:latin typeface="+mj-lt"/>
              </a:rPr>
              <a:t>ACOUSTICNESS  (0 -&gt; 1)</a:t>
            </a:r>
          </a:p>
        </p:txBody>
      </p:sp>
      <p:sp>
        <p:nvSpPr>
          <p:cNvPr id="569" name="TextBox 568">
            <a:extLst>
              <a:ext uri="{FF2B5EF4-FFF2-40B4-BE49-F238E27FC236}">
                <a16:creationId xmlns:a16="http://schemas.microsoft.com/office/drawing/2014/main" id="{01C87E9A-4E6E-45E5-8101-C9D161E1C955}"/>
              </a:ext>
            </a:extLst>
          </p:cNvPr>
          <p:cNvSpPr txBox="1"/>
          <p:nvPr/>
        </p:nvSpPr>
        <p:spPr>
          <a:xfrm>
            <a:off x="1217953" y="1803271"/>
            <a:ext cx="2836653" cy="830997"/>
          </a:xfrm>
          <a:prstGeom prst="rect">
            <a:avLst/>
          </a:prstGeom>
          <a:noFill/>
        </p:spPr>
        <p:txBody>
          <a:bodyPr wrap="square" rtlCol="0">
            <a:spAutoFit/>
          </a:bodyPr>
          <a:lstStyle/>
          <a:p>
            <a:r>
              <a:rPr lang="en-GB" sz="1200" dirty="0"/>
              <a:t>A confidence measure of how likely it is that the track is performed acoustically (as opposed to amplified.</a:t>
            </a:r>
          </a:p>
        </p:txBody>
      </p:sp>
      <p:sp>
        <p:nvSpPr>
          <p:cNvPr id="572" name="TextBox 571">
            <a:extLst>
              <a:ext uri="{FF2B5EF4-FFF2-40B4-BE49-F238E27FC236}">
                <a16:creationId xmlns:a16="http://schemas.microsoft.com/office/drawing/2014/main" id="{03BFD2FC-25C4-4B52-9883-CD9C68AC37B0}"/>
              </a:ext>
            </a:extLst>
          </p:cNvPr>
          <p:cNvSpPr txBox="1"/>
          <p:nvPr/>
        </p:nvSpPr>
        <p:spPr>
          <a:xfrm>
            <a:off x="1207684" y="2731492"/>
            <a:ext cx="2315057" cy="307777"/>
          </a:xfrm>
          <a:prstGeom prst="rect">
            <a:avLst/>
          </a:prstGeom>
          <a:noFill/>
        </p:spPr>
        <p:txBody>
          <a:bodyPr wrap="none" rtlCol="0">
            <a:spAutoFit/>
          </a:bodyPr>
          <a:lstStyle/>
          <a:p>
            <a:r>
              <a:rPr lang="en-US" sz="1400" b="1" dirty="0">
                <a:latin typeface="+mj-lt"/>
              </a:rPr>
              <a:t>DANCEABILITY  (0 -&gt; 1)</a:t>
            </a:r>
          </a:p>
        </p:txBody>
      </p:sp>
      <p:sp>
        <p:nvSpPr>
          <p:cNvPr id="573" name="TextBox 572">
            <a:extLst>
              <a:ext uri="{FF2B5EF4-FFF2-40B4-BE49-F238E27FC236}">
                <a16:creationId xmlns:a16="http://schemas.microsoft.com/office/drawing/2014/main" id="{4F44DEF1-B524-4206-8D74-8F390ABAA458}"/>
              </a:ext>
            </a:extLst>
          </p:cNvPr>
          <p:cNvSpPr txBox="1"/>
          <p:nvPr/>
        </p:nvSpPr>
        <p:spPr>
          <a:xfrm>
            <a:off x="1217953" y="2980797"/>
            <a:ext cx="2836653" cy="830997"/>
          </a:xfrm>
          <a:prstGeom prst="rect">
            <a:avLst/>
          </a:prstGeom>
          <a:noFill/>
        </p:spPr>
        <p:txBody>
          <a:bodyPr wrap="square" rtlCol="0">
            <a:spAutoFit/>
          </a:bodyPr>
          <a:lstStyle/>
          <a:p>
            <a:r>
              <a:rPr lang="en-GB" sz="1200" dirty="0"/>
              <a:t>How suitable a track is for dancing based on elements including tempo and beat strength and overall regularity. </a:t>
            </a:r>
          </a:p>
        </p:txBody>
      </p:sp>
      <p:sp>
        <p:nvSpPr>
          <p:cNvPr id="575" name="TextBox 574">
            <a:extLst>
              <a:ext uri="{FF2B5EF4-FFF2-40B4-BE49-F238E27FC236}">
                <a16:creationId xmlns:a16="http://schemas.microsoft.com/office/drawing/2014/main" id="{C1E9ADCF-CBB4-49C7-8311-D79E16A610D4}"/>
              </a:ext>
            </a:extLst>
          </p:cNvPr>
          <p:cNvSpPr txBox="1"/>
          <p:nvPr/>
        </p:nvSpPr>
        <p:spPr>
          <a:xfrm>
            <a:off x="1217953" y="3907210"/>
            <a:ext cx="1715534" cy="307777"/>
          </a:xfrm>
          <a:prstGeom prst="rect">
            <a:avLst/>
          </a:prstGeom>
          <a:noFill/>
        </p:spPr>
        <p:txBody>
          <a:bodyPr wrap="none" rtlCol="0">
            <a:spAutoFit/>
          </a:bodyPr>
          <a:lstStyle/>
          <a:p>
            <a:r>
              <a:rPr lang="en-US" sz="1400" b="1" dirty="0">
                <a:latin typeface="+mj-lt"/>
              </a:rPr>
              <a:t>ENERGY   (0 -&gt; 1)</a:t>
            </a:r>
          </a:p>
        </p:txBody>
      </p:sp>
      <p:sp>
        <p:nvSpPr>
          <p:cNvPr id="576" name="TextBox 575">
            <a:extLst>
              <a:ext uri="{FF2B5EF4-FFF2-40B4-BE49-F238E27FC236}">
                <a16:creationId xmlns:a16="http://schemas.microsoft.com/office/drawing/2014/main" id="{7D88B445-5992-496E-9655-530928AEE392}"/>
              </a:ext>
            </a:extLst>
          </p:cNvPr>
          <p:cNvSpPr txBox="1"/>
          <p:nvPr/>
        </p:nvSpPr>
        <p:spPr>
          <a:xfrm>
            <a:off x="1217953" y="4158323"/>
            <a:ext cx="2836653" cy="830997"/>
          </a:xfrm>
          <a:prstGeom prst="rect">
            <a:avLst/>
          </a:prstGeom>
          <a:noFill/>
        </p:spPr>
        <p:txBody>
          <a:bodyPr wrap="square" rtlCol="0">
            <a:spAutoFit/>
          </a:bodyPr>
          <a:lstStyle/>
          <a:p>
            <a:r>
              <a:rPr lang="en-GB" sz="1200" dirty="0"/>
              <a:t>Measures intensity and activity in a track, influenced by dynamics, loudness, timbre, onset rate, and general entropy.</a:t>
            </a:r>
          </a:p>
        </p:txBody>
      </p:sp>
      <p:sp>
        <p:nvSpPr>
          <p:cNvPr id="578" name="TextBox 577">
            <a:extLst>
              <a:ext uri="{FF2B5EF4-FFF2-40B4-BE49-F238E27FC236}">
                <a16:creationId xmlns:a16="http://schemas.microsoft.com/office/drawing/2014/main" id="{B58804B7-44F1-400B-9D4B-9CE22FAA633D}"/>
              </a:ext>
            </a:extLst>
          </p:cNvPr>
          <p:cNvSpPr txBox="1"/>
          <p:nvPr/>
        </p:nvSpPr>
        <p:spPr>
          <a:xfrm>
            <a:off x="1217953" y="5077515"/>
            <a:ext cx="2845651" cy="307777"/>
          </a:xfrm>
          <a:prstGeom prst="rect">
            <a:avLst/>
          </a:prstGeom>
          <a:noFill/>
        </p:spPr>
        <p:txBody>
          <a:bodyPr wrap="none" rtlCol="0">
            <a:spAutoFit/>
          </a:bodyPr>
          <a:lstStyle/>
          <a:p>
            <a:r>
              <a:rPr lang="en-US" sz="1400" b="1" dirty="0">
                <a:latin typeface="+mj-lt"/>
              </a:rPr>
              <a:t>INSTRUMENTALNESS   (0 -&gt; 1)</a:t>
            </a:r>
          </a:p>
        </p:txBody>
      </p:sp>
      <p:sp>
        <p:nvSpPr>
          <p:cNvPr id="579" name="TextBox 578">
            <a:extLst>
              <a:ext uri="{FF2B5EF4-FFF2-40B4-BE49-F238E27FC236}">
                <a16:creationId xmlns:a16="http://schemas.microsoft.com/office/drawing/2014/main" id="{7A0CB923-30B0-44F0-A0F8-817821FE1776}"/>
              </a:ext>
            </a:extLst>
          </p:cNvPr>
          <p:cNvSpPr txBox="1"/>
          <p:nvPr/>
        </p:nvSpPr>
        <p:spPr>
          <a:xfrm>
            <a:off x="1217953" y="5332684"/>
            <a:ext cx="2836653" cy="830997"/>
          </a:xfrm>
          <a:prstGeom prst="rect">
            <a:avLst/>
          </a:prstGeom>
          <a:noFill/>
        </p:spPr>
        <p:txBody>
          <a:bodyPr wrap="square" rtlCol="0">
            <a:spAutoFit/>
          </a:bodyPr>
          <a:lstStyle/>
          <a:p>
            <a:r>
              <a:rPr lang="en-GB" sz="1200" dirty="0"/>
              <a:t>Confidence measure that predicts whether a track contains no vocals (oohs and </a:t>
            </a:r>
            <a:r>
              <a:rPr lang="en-GB" sz="1200" dirty="0" err="1"/>
              <a:t>aahs</a:t>
            </a:r>
            <a:r>
              <a:rPr lang="en-GB" sz="1200" dirty="0"/>
              <a:t> are considered non-vocal sounds.)</a:t>
            </a:r>
          </a:p>
        </p:txBody>
      </p:sp>
      <p:sp>
        <p:nvSpPr>
          <p:cNvPr id="70" name="Oval 69">
            <a:extLst>
              <a:ext uri="{FF2B5EF4-FFF2-40B4-BE49-F238E27FC236}">
                <a16:creationId xmlns:a16="http://schemas.microsoft.com/office/drawing/2014/main" id="{7590C038-A810-5C42-9E53-873B2FF863F2}"/>
              </a:ext>
            </a:extLst>
          </p:cNvPr>
          <p:cNvSpPr/>
          <p:nvPr/>
        </p:nvSpPr>
        <p:spPr>
          <a:xfrm>
            <a:off x="458074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AC348ED-D811-5942-956B-0C0AFA6103DC}"/>
              </a:ext>
            </a:extLst>
          </p:cNvPr>
          <p:cNvSpPr/>
          <p:nvPr/>
        </p:nvSpPr>
        <p:spPr>
          <a:xfrm>
            <a:off x="458074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9FB935-E6D8-8C41-87DB-3C6BAAEC1F57}"/>
              </a:ext>
            </a:extLst>
          </p:cNvPr>
          <p:cNvSpPr/>
          <p:nvPr/>
        </p:nvSpPr>
        <p:spPr>
          <a:xfrm>
            <a:off x="458074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897770D-03CC-0C4F-866E-BDC945078E00}"/>
              </a:ext>
            </a:extLst>
          </p:cNvPr>
          <p:cNvSpPr/>
          <p:nvPr/>
        </p:nvSpPr>
        <p:spPr>
          <a:xfrm>
            <a:off x="458074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154E4EB-2713-8648-B4FC-C4C72C26917F}"/>
              </a:ext>
            </a:extLst>
          </p:cNvPr>
          <p:cNvGrpSpPr/>
          <p:nvPr/>
        </p:nvGrpSpPr>
        <p:grpSpPr>
          <a:xfrm>
            <a:off x="4744596" y="4221105"/>
            <a:ext cx="392295" cy="310685"/>
            <a:chOff x="5524500" y="5290181"/>
            <a:chExt cx="565270" cy="447675"/>
          </a:xfrm>
          <a:solidFill>
            <a:schemeClr val="bg2"/>
          </a:solidFill>
        </p:grpSpPr>
        <p:sp>
          <p:nvSpPr>
            <p:cNvPr id="79" name="Freeform: Shape 561">
              <a:extLst>
                <a:ext uri="{FF2B5EF4-FFF2-40B4-BE49-F238E27FC236}">
                  <a16:creationId xmlns:a16="http://schemas.microsoft.com/office/drawing/2014/main" id="{E321E5DE-7540-064E-AC28-6271F2CC945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0" name="Freeform: Shape 562">
              <a:extLst>
                <a:ext uri="{FF2B5EF4-FFF2-40B4-BE49-F238E27FC236}">
                  <a16:creationId xmlns:a16="http://schemas.microsoft.com/office/drawing/2014/main" id="{1C805C72-AE06-5A45-A319-CADA62F0C17E}"/>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1" name="Freeform: Shape 563">
              <a:extLst>
                <a:ext uri="{FF2B5EF4-FFF2-40B4-BE49-F238E27FC236}">
                  <a16:creationId xmlns:a16="http://schemas.microsoft.com/office/drawing/2014/main" id="{19A754C5-DA01-1B43-8749-FB70A8A524C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82" name="Freeform: Shape 564">
              <a:extLst>
                <a:ext uri="{FF2B5EF4-FFF2-40B4-BE49-F238E27FC236}">
                  <a16:creationId xmlns:a16="http://schemas.microsoft.com/office/drawing/2014/main" id="{E3399A7A-6C86-5948-B201-5CCDFB18508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84" name="TextBox 83">
            <a:extLst>
              <a:ext uri="{FF2B5EF4-FFF2-40B4-BE49-F238E27FC236}">
                <a16:creationId xmlns:a16="http://schemas.microsoft.com/office/drawing/2014/main" id="{6ADB898C-982C-0D4B-BAD2-9C81BA876C3C}"/>
              </a:ext>
            </a:extLst>
          </p:cNvPr>
          <p:cNvSpPr txBox="1"/>
          <p:nvPr/>
        </p:nvSpPr>
        <p:spPr>
          <a:xfrm>
            <a:off x="5300743" y="1544936"/>
            <a:ext cx="1446230" cy="307777"/>
          </a:xfrm>
          <a:prstGeom prst="rect">
            <a:avLst/>
          </a:prstGeom>
          <a:noFill/>
        </p:spPr>
        <p:txBody>
          <a:bodyPr wrap="none" rtlCol="0">
            <a:spAutoFit/>
          </a:bodyPr>
          <a:lstStyle/>
          <a:p>
            <a:r>
              <a:rPr lang="en-US" sz="1400" b="1" dirty="0">
                <a:latin typeface="+mj-lt"/>
              </a:rPr>
              <a:t>KEY   (-1 to 11)</a:t>
            </a:r>
          </a:p>
        </p:txBody>
      </p:sp>
      <p:sp>
        <p:nvSpPr>
          <p:cNvPr id="85" name="TextBox 84">
            <a:extLst>
              <a:ext uri="{FF2B5EF4-FFF2-40B4-BE49-F238E27FC236}">
                <a16:creationId xmlns:a16="http://schemas.microsoft.com/office/drawing/2014/main" id="{8E47B6B0-4221-DA45-8C4C-C6617BBAF4FD}"/>
              </a:ext>
            </a:extLst>
          </p:cNvPr>
          <p:cNvSpPr txBox="1"/>
          <p:nvPr/>
        </p:nvSpPr>
        <p:spPr>
          <a:xfrm>
            <a:off x="5300743" y="1803271"/>
            <a:ext cx="2802032" cy="646331"/>
          </a:xfrm>
          <a:prstGeom prst="rect">
            <a:avLst/>
          </a:prstGeom>
          <a:noFill/>
        </p:spPr>
        <p:txBody>
          <a:bodyPr wrap="square" rtlCol="0">
            <a:spAutoFit/>
          </a:bodyPr>
          <a:lstStyle/>
          <a:p>
            <a:r>
              <a:rPr lang="en-GB" sz="1200" dirty="0"/>
              <a:t>The key the track is in. Integers map to pitches using standard Pitch Class notation.</a:t>
            </a:r>
          </a:p>
        </p:txBody>
      </p:sp>
      <p:sp>
        <p:nvSpPr>
          <p:cNvPr id="86" name="TextBox 85">
            <a:extLst>
              <a:ext uri="{FF2B5EF4-FFF2-40B4-BE49-F238E27FC236}">
                <a16:creationId xmlns:a16="http://schemas.microsoft.com/office/drawing/2014/main" id="{900CD439-679F-CB41-A8F9-0647D6581F60}"/>
              </a:ext>
            </a:extLst>
          </p:cNvPr>
          <p:cNvSpPr txBox="1"/>
          <p:nvPr/>
        </p:nvSpPr>
        <p:spPr>
          <a:xfrm>
            <a:off x="5300743" y="2688462"/>
            <a:ext cx="1787669" cy="307777"/>
          </a:xfrm>
          <a:prstGeom prst="rect">
            <a:avLst/>
          </a:prstGeom>
          <a:noFill/>
        </p:spPr>
        <p:txBody>
          <a:bodyPr wrap="none" rtlCol="0">
            <a:spAutoFit/>
          </a:bodyPr>
          <a:lstStyle/>
          <a:p>
            <a:r>
              <a:rPr lang="en-US" sz="1400" b="1" dirty="0">
                <a:latin typeface="+mj-lt"/>
              </a:rPr>
              <a:t>LIVENESS  (0 -&gt; 1)</a:t>
            </a:r>
          </a:p>
        </p:txBody>
      </p:sp>
      <p:sp>
        <p:nvSpPr>
          <p:cNvPr id="87" name="TextBox 86">
            <a:extLst>
              <a:ext uri="{FF2B5EF4-FFF2-40B4-BE49-F238E27FC236}">
                <a16:creationId xmlns:a16="http://schemas.microsoft.com/office/drawing/2014/main" id="{403CB03D-81AA-4049-9AFE-BB7E4DF03994}"/>
              </a:ext>
            </a:extLst>
          </p:cNvPr>
          <p:cNvSpPr txBox="1"/>
          <p:nvPr/>
        </p:nvSpPr>
        <p:spPr>
          <a:xfrm>
            <a:off x="5300743" y="2980797"/>
            <a:ext cx="2836653" cy="830997"/>
          </a:xfrm>
          <a:prstGeom prst="rect">
            <a:avLst/>
          </a:prstGeom>
          <a:noFill/>
        </p:spPr>
        <p:txBody>
          <a:bodyPr wrap="square" rtlCol="0">
            <a:spAutoFit/>
          </a:bodyPr>
          <a:lstStyle/>
          <a:p>
            <a:r>
              <a:rPr lang="en-GB" sz="1200" dirty="0"/>
              <a:t>Detects the presence of an audience in the recording. Greater than 0.8 is likely recorded live. </a:t>
            </a:r>
          </a:p>
        </p:txBody>
      </p:sp>
      <p:sp>
        <p:nvSpPr>
          <p:cNvPr id="88" name="TextBox 87">
            <a:extLst>
              <a:ext uri="{FF2B5EF4-FFF2-40B4-BE49-F238E27FC236}">
                <a16:creationId xmlns:a16="http://schemas.microsoft.com/office/drawing/2014/main" id="{975A1B5D-4135-554A-8437-F48F2070DE4F}"/>
              </a:ext>
            </a:extLst>
          </p:cNvPr>
          <p:cNvSpPr txBox="1"/>
          <p:nvPr/>
        </p:nvSpPr>
        <p:spPr>
          <a:xfrm>
            <a:off x="5300743" y="3905450"/>
            <a:ext cx="2165978" cy="307777"/>
          </a:xfrm>
          <a:prstGeom prst="rect">
            <a:avLst/>
          </a:prstGeom>
          <a:noFill/>
        </p:spPr>
        <p:txBody>
          <a:bodyPr wrap="none" rtlCol="0">
            <a:spAutoFit/>
          </a:bodyPr>
          <a:lstStyle/>
          <a:p>
            <a:r>
              <a:rPr lang="en-US" sz="1400" b="1" dirty="0">
                <a:latin typeface="+mj-lt"/>
              </a:rPr>
              <a:t>LOUDNESS  (-60 to 0)</a:t>
            </a:r>
          </a:p>
        </p:txBody>
      </p:sp>
      <p:sp>
        <p:nvSpPr>
          <p:cNvPr id="89" name="TextBox 88">
            <a:extLst>
              <a:ext uri="{FF2B5EF4-FFF2-40B4-BE49-F238E27FC236}">
                <a16:creationId xmlns:a16="http://schemas.microsoft.com/office/drawing/2014/main" id="{0ED28E3B-A635-F849-8181-6F936625CFB4}"/>
              </a:ext>
            </a:extLst>
          </p:cNvPr>
          <p:cNvSpPr txBox="1"/>
          <p:nvPr/>
        </p:nvSpPr>
        <p:spPr>
          <a:xfrm>
            <a:off x="5300743" y="4158323"/>
            <a:ext cx="2836653" cy="646331"/>
          </a:xfrm>
          <a:prstGeom prst="rect">
            <a:avLst/>
          </a:prstGeom>
          <a:noFill/>
        </p:spPr>
        <p:txBody>
          <a:bodyPr wrap="square" rtlCol="0">
            <a:spAutoFit/>
          </a:bodyPr>
          <a:lstStyle/>
          <a:p>
            <a:r>
              <a:rPr lang="en-GB" sz="1200" dirty="0"/>
              <a:t>Average loudness of a track’s normalization level in decibels across the entre track.</a:t>
            </a:r>
          </a:p>
        </p:txBody>
      </p:sp>
      <p:sp>
        <p:nvSpPr>
          <p:cNvPr id="90" name="TextBox 89">
            <a:extLst>
              <a:ext uri="{FF2B5EF4-FFF2-40B4-BE49-F238E27FC236}">
                <a16:creationId xmlns:a16="http://schemas.microsoft.com/office/drawing/2014/main" id="{A332978A-B9FB-324B-ABF0-9DA408ED3714}"/>
              </a:ext>
            </a:extLst>
          </p:cNvPr>
          <p:cNvSpPr txBox="1"/>
          <p:nvPr/>
        </p:nvSpPr>
        <p:spPr>
          <a:xfrm>
            <a:off x="5300743" y="5072385"/>
            <a:ext cx="1524776" cy="307777"/>
          </a:xfrm>
          <a:prstGeom prst="rect">
            <a:avLst/>
          </a:prstGeom>
          <a:noFill/>
        </p:spPr>
        <p:txBody>
          <a:bodyPr wrap="none" rtlCol="0">
            <a:spAutoFit/>
          </a:bodyPr>
          <a:lstStyle/>
          <a:p>
            <a:r>
              <a:rPr lang="en-US" sz="1400" b="1" dirty="0">
                <a:latin typeface="+mj-lt"/>
              </a:rPr>
              <a:t>MODE   (1 or 0)</a:t>
            </a:r>
          </a:p>
        </p:txBody>
      </p:sp>
      <p:sp>
        <p:nvSpPr>
          <p:cNvPr id="91" name="TextBox 90">
            <a:extLst>
              <a:ext uri="{FF2B5EF4-FFF2-40B4-BE49-F238E27FC236}">
                <a16:creationId xmlns:a16="http://schemas.microsoft.com/office/drawing/2014/main" id="{05547409-7553-1D40-98E0-36E48D05116D}"/>
              </a:ext>
            </a:extLst>
          </p:cNvPr>
          <p:cNvSpPr txBox="1"/>
          <p:nvPr/>
        </p:nvSpPr>
        <p:spPr>
          <a:xfrm>
            <a:off x="5300743" y="5332684"/>
            <a:ext cx="2761915" cy="461665"/>
          </a:xfrm>
          <a:prstGeom prst="rect">
            <a:avLst/>
          </a:prstGeom>
          <a:noFill/>
        </p:spPr>
        <p:txBody>
          <a:bodyPr wrap="square" rtlCol="0">
            <a:spAutoFit/>
          </a:bodyPr>
          <a:lstStyle/>
          <a:p>
            <a:r>
              <a:rPr lang="en-GB" sz="1200" dirty="0"/>
              <a:t>Indicates whether a track is in major (1) or minor (0) mode.</a:t>
            </a:r>
          </a:p>
        </p:txBody>
      </p:sp>
      <p:sp>
        <p:nvSpPr>
          <p:cNvPr id="92" name="Oval 91">
            <a:extLst>
              <a:ext uri="{FF2B5EF4-FFF2-40B4-BE49-F238E27FC236}">
                <a16:creationId xmlns:a16="http://schemas.microsoft.com/office/drawing/2014/main" id="{7AAEE717-6E2E-2E46-8980-CF65F24C52D7}"/>
              </a:ext>
            </a:extLst>
          </p:cNvPr>
          <p:cNvSpPr/>
          <p:nvPr/>
        </p:nvSpPr>
        <p:spPr>
          <a:xfrm>
            <a:off x="8384219"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548BF47-69BF-5B45-BB14-A2211B65D9EF}"/>
              </a:ext>
            </a:extLst>
          </p:cNvPr>
          <p:cNvSpPr/>
          <p:nvPr/>
        </p:nvSpPr>
        <p:spPr>
          <a:xfrm>
            <a:off x="8384219"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CC990A0-BDA6-AF43-89AF-340D9F735A2B}"/>
              </a:ext>
            </a:extLst>
          </p:cNvPr>
          <p:cNvSpPr/>
          <p:nvPr/>
        </p:nvSpPr>
        <p:spPr>
          <a:xfrm>
            <a:off x="8384219"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084D8C8-B33F-6C46-B948-80B2DC9B0F43}"/>
              </a:ext>
            </a:extLst>
          </p:cNvPr>
          <p:cNvSpPr/>
          <p:nvPr/>
        </p:nvSpPr>
        <p:spPr>
          <a:xfrm>
            <a:off x="8384219"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3B9FF3F-385F-1445-A361-97FFB66B6278}"/>
              </a:ext>
            </a:extLst>
          </p:cNvPr>
          <p:cNvGrpSpPr/>
          <p:nvPr/>
        </p:nvGrpSpPr>
        <p:grpSpPr>
          <a:xfrm>
            <a:off x="8548072" y="4221105"/>
            <a:ext cx="392295" cy="310685"/>
            <a:chOff x="5524500" y="5290181"/>
            <a:chExt cx="565270" cy="447675"/>
          </a:xfrm>
          <a:solidFill>
            <a:schemeClr val="bg2"/>
          </a:solidFill>
        </p:grpSpPr>
        <p:sp>
          <p:nvSpPr>
            <p:cNvPr id="101" name="Freeform: Shape 561">
              <a:extLst>
                <a:ext uri="{FF2B5EF4-FFF2-40B4-BE49-F238E27FC236}">
                  <a16:creationId xmlns:a16="http://schemas.microsoft.com/office/drawing/2014/main" id="{64D45477-1EA8-C348-83B7-3A1A204536C4}"/>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02" name="Freeform: Shape 562">
              <a:extLst>
                <a:ext uri="{FF2B5EF4-FFF2-40B4-BE49-F238E27FC236}">
                  <a16:creationId xmlns:a16="http://schemas.microsoft.com/office/drawing/2014/main" id="{0309112E-B487-7749-8B54-A02BCF61715F}"/>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03" name="Freeform: Shape 563">
              <a:extLst>
                <a:ext uri="{FF2B5EF4-FFF2-40B4-BE49-F238E27FC236}">
                  <a16:creationId xmlns:a16="http://schemas.microsoft.com/office/drawing/2014/main" id="{48314FDB-7499-3C44-897A-D3AC3FB1045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04" name="Freeform: Shape 564">
              <a:extLst>
                <a:ext uri="{FF2B5EF4-FFF2-40B4-BE49-F238E27FC236}">
                  <a16:creationId xmlns:a16="http://schemas.microsoft.com/office/drawing/2014/main" id="{7E6E1C4C-ABDB-E44E-ABA4-B74819609E0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106" name="TextBox 105">
            <a:extLst>
              <a:ext uri="{FF2B5EF4-FFF2-40B4-BE49-F238E27FC236}">
                <a16:creationId xmlns:a16="http://schemas.microsoft.com/office/drawing/2014/main" id="{93A9135A-B7C0-1F49-9B4D-3EB996F2B312}"/>
              </a:ext>
            </a:extLst>
          </p:cNvPr>
          <p:cNvSpPr txBox="1"/>
          <p:nvPr/>
        </p:nvSpPr>
        <p:spPr>
          <a:xfrm>
            <a:off x="9104219" y="1507506"/>
            <a:ext cx="1484702" cy="307777"/>
          </a:xfrm>
          <a:prstGeom prst="rect">
            <a:avLst/>
          </a:prstGeom>
          <a:noFill/>
        </p:spPr>
        <p:txBody>
          <a:bodyPr wrap="none" rtlCol="0">
            <a:spAutoFit/>
          </a:bodyPr>
          <a:lstStyle/>
          <a:p>
            <a:r>
              <a:rPr lang="en-US" sz="1400" b="1" dirty="0">
                <a:latin typeface="+mj-lt"/>
              </a:rPr>
              <a:t>TEMPO  (BPM)</a:t>
            </a:r>
          </a:p>
        </p:txBody>
      </p:sp>
      <p:sp>
        <p:nvSpPr>
          <p:cNvPr id="107" name="TextBox 106">
            <a:extLst>
              <a:ext uri="{FF2B5EF4-FFF2-40B4-BE49-F238E27FC236}">
                <a16:creationId xmlns:a16="http://schemas.microsoft.com/office/drawing/2014/main" id="{3367CE69-060E-D544-AD48-BBF89E7C2EF0}"/>
              </a:ext>
            </a:extLst>
          </p:cNvPr>
          <p:cNvSpPr txBox="1"/>
          <p:nvPr/>
        </p:nvSpPr>
        <p:spPr>
          <a:xfrm>
            <a:off x="9104219" y="1803271"/>
            <a:ext cx="2836653" cy="646331"/>
          </a:xfrm>
          <a:prstGeom prst="rect">
            <a:avLst/>
          </a:prstGeom>
          <a:noFill/>
        </p:spPr>
        <p:txBody>
          <a:bodyPr wrap="square" rtlCol="0">
            <a:spAutoFit/>
          </a:bodyPr>
          <a:lstStyle/>
          <a:p>
            <a:r>
              <a:rPr lang="en-GB" sz="1200" dirty="0"/>
              <a:t>Beats-per-minute measure of the speed or pace of a track derived from beat duration.</a:t>
            </a:r>
          </a:p>
        </p:txBody>
      </p:sp>
      <p:sp>
        <p:nvSpPr>
          <p:cNvPr id="108" name="TextBox 107">
            <a:extLst>
              <a:ext uri="{FF2B5EF4-FFF2-40B4-BE49-F238E27FC236}">
                <a16:creationId xmlns:a16="http://schemas.microsoft.com/office/drawing/2014/main" id="{415718BE-F601-D14A-8A3D-F23D0D0F075A}"/>
              </a:ext>
            </a:extLst>
          </p:cNvPr>
          <p:cNvSpPr txBox="1"/>
          <p:nvPr/>
        </p:nvSpPr>
        <p:spPr>
          <a:xfrm>
            <a:off x="9104219" y="2686719"/>
            <a:ext cx="2411238" cy="307777"/>
          </a:xfrm>
          <a:prstGeom prst="rect">
            <a:avLst/>
          </a:prstGeom>
          <a:noFill/>
        </p:spPr>
        <p:txBody>
          <a:bodyPr wrap="none" rtlCol="0">
            <a:spAutoFit/>
          </a:bodyPr>
          <a:lstStyle/>
          <a:p>
            <a:r>
              <a:rPr lang="en-US" sz="1400" b="1" dirty="0">
                <a:latin typeface="+mj-lt"/>
              </a:rPr>
              <a:t>TIME SIGNATURE (3 to 7)</a:t>
            </a:r>
          </a:p>
        </p:txBody>
      </p:sp>
      <p:sp>
        <p:nvSpPr>
          <p:cNvPr id="109" name="TextBox 108">
            <a:extLst>
              <a:ext uri="{FF2B5EF4-FFF2-40B4-BE49-F238E27FC236}">
                <a16:creationId xmlns:a16="http://schemas.microsoft.com/office/drawing/2014/main" id="{05493727-F742-FE44-B73F-815F06540F96}"/>
              </a:ext>
            </a:extLst>
          </p:cNvPr>
          <p:cNvSpPr txBox="1"/>
          <p:nvPr/>
        </p:nvSpPr>
        <p:spPr>
          <a:xfrm>
            <a:off x="9104219" y="2980797"/>
            <a:ext cx="2836653" cy="461665"/>
          </a:xfrm>
          <a:prstGeom prst="rect">
            <a:avLst/>
          </a:prstGeom>
          <a:noFill/>
        </p:spPr>
        <p:txBody>
          <a:bodyPr wrap="square" rtlCol="0">
            <a:spAutoFit/>
          </a:bodyPr>
          <a:lstStyle/>
          <a:p>
            <a:r>
              <a:rPr lang="en-GB" sz="1200" dirty="0"/>
              <a:t>Specifies how many beats in each measure or bar of music.</a:t>
            </a:r>
          </a:p>
        </p:txBody>
      </p:sp>
      <p:sp>
        <p:nvSpPr>
          <p:cNvPr id="110" name="TextBox 109">
            <a:extLst>
              <a:ext uri="{FF2B5EF4-FFF2-40B4-BE49-F238E27FC236}">
                <a16:creationId xmlns:a16="http://schemas.microsoft.com/office/drawing/2014/main" id="{2FAE7E5A-F9A5-BC45-94F3-9A1802C6BAB8}"/>
              </a:ext>
            </a:extLst>
          </p:cNvPr>
          <p:cNvSpPr txBox="1"/>
          <p:nvPr/>
        </p:nvSpPr>
        <p:spPr>
          <a:xfrm>
            <a:off x="9104219" y="3850401"/>
            <a:ext cx="1782860" cy="307777"/>
          </a:xfrm>
          <a:prstGeom prst="rect">
            <a:avLst/>
          </a:prstGeom>
          <a:noFill/>
        </p:spPr>
        <p:txBody>
          <a:bodyPr wrap="none" rtlCol="0">
            <a:spAutoFit/>
          </a:bodyPr>
          <a:lstStyle/>
          <a:p>
            <a:r>
              <a:rPr lang="en-US" sz="1400" b="1" dirty="0">
                <a:latin typeface="+mj-lt"/>
              </a:rPr>
              <a:t>VALENCE  (0 -&gt; 1)</a:t>
            </a:r>
          </a:p>
        </p:txBody>
      </p:sp>
      <p:sp>
        <p:nvSpPr>
          <p:cNvPr id="111" name="TextBox 110">
            <a:extLst>
              <a:ext uri="{FF2B5EF4-FFF2-40B4-BE49-F238E27FC236}">
                <a16:creationId xmlns:a16="http://schemas.microsoft.com/office/drawing/2014/main" id="{754EBF4A-E2B4-0E4C-97F6-CA0C4552CFB2}"/>
              </a:ext>
            </a:extLst>
          </p:cNvPr>
          <p:cNvSpPr txBox="1"/>
          <p:nvPr/>
        </p:nvSpPr>
        <p:spPr>
          <a:xfrm>
            <a:off x="9104219" y="4158323"/>
            <a:ext cx="2836653" cy="646331"/>
          </a:xfrm>
          <a:prstGeom prst="rect">
            <a:avLst/>
          </a:prstGeom>
          <a:noFill/>
        </p:spPr>
        <p:txBody>
          <a:bodyPr wrap="square" rtlCol="0">
            <a:spAutoFit/>
          </a:bodyPr>
          <a:lstStyle/>
          <a:p>
            <a:r>
              <a:rPr lang="en-GB" sz="1200" dirty="0"/>
              <a:t>Measures the musical positiveness of a track. Higher values equal more cheerfulness.</a:t>
            </a:r>
          </a:p>
        </p:txBody>
      </p:sp>
      <p:sp>
        <p:nvSpPr>
          <p:cNvPr id="112" name="TextBox 111">
            <a:extLst>
              <a:ext uri="{FF2B5EF4-FFF2-40B4-BE49-F238E27FC236}">
                <a16:creationId xmlns:a16="http://schemas.microsoft.com/office/drawing/2014/main" id="{2C20B4D1-55B9-244B-A59D-F9180661EB51}"/>
              </a:ext>
            </a:extLst>
          </p:cNvPr>
          <p:cNvSpPr txBox="1"/>
          <p:nvPr/>
        </p:nvSpPr>
        <p:spPr>
          <a:xfrm>
            <a:off x="9104219" y="5072384"/>
            <a:ext cx="1537600" cy="307777"/>
          </a:xfrm>
          <a:prstGeom prst="rect">
            <a:avLst/>
          </a:prstGeom>
          <a:noFill/>
        </p:spPr>
        <p:txBody>
          <a:bodyPr wrap="none" rtlCol="0">
            <a:spAutoFit/>
          </a:bodyPr>
          <a:lstStyle/>
          <a:p>
            <a:r>
              <a:rPr lang="en-US" sz="1400" b="1" dirty="0">
                <a:latin typeface="+mj-lt"/>
              </a:rPr>
              <a:t>EXPLICIT  (T/F)</a:t>
            </a:r>
          </a:p>
        </p:txBody>
      </p:sp>
      <p:sp>
        <p:nvSpPr>
          <p:cNvPr id="113" name="TextBox 112">
            <a:extLst>
              <a:ext uri="{FF2B5EF4-FFF2-40B4-BE49-F238E27FC236}">
                <a16:creationId xmlns:a16="http://schemas.microsoft.com/office/drawing/2014/main" id="{B07F557A-B4F5-6740-9FEE-395524C8847C}"/>
              </a:ext>
            </a:extLst>
          </p:cNvPr>
          <p:cNvSpPr txBox="1"/>
          <p:nvPr/>
        </p:nvSpPr>
        <p:spPr>
          <a:xfrm>
            <a:off x="9104219" y="5332684"/>
            <a:ext cx="2836653" cy="1015663"/>
          </a:xfrm>
          <a:prstGeom prst="rect">
            <a:avLst/>
          </a:prstGeom>
          <a:noFill/>
        </p:spPr>
        <p:txBody>
          <a:bodyPr wrap="square" rtlCol="0">
            <a:spAutoFit/>
          </a:bodyPr>
          <a:lstStyle/>
          <a:p>
            <a:r>
              <a:rPr lang="en-GB" sz="1200" dirty="0"/>
              <a:t>Indicates whether the track has been marked for Parental Advisory labelling. False indicates not marked or no information given.</a:t>
            </a:r>
          </a:p>
        </p:txBody>
      </p:sp>
      <p:sp>
        <p:nvSpPr>
          <p:cNvPr id="118" name="Oval 117">
            <a:extLst>
              <a:ext uri="{FF2B5EF4-FFF2-40B4-BE49-F238E27FC236}">
                <a16:creationId xmlns:a16="http://schemas.microsoft.com/office/drawing/2014/main" id="{E06F4250-C9B5-C142-A481-4BB0466C8877}"/>
              </a:ext>
            </a:extLst>
          </p:cNvPr>
          <p:cNvSpPr/>
          <p:nvPr/>
        </p:nvSpPr>
        <p:spPr>
          <a:xfrm>
            <a:off x="8384219" y="48666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BC80BA1E-C2CC-7E4D-8C5C-3AEA9934BA62}"/>
              </a:ext>
            </a:extLst>
          </p:cNvPr>
          <p:cNvSpPr txBox="1"/>
          <p:nvPr/>
        </p:nvSpPr>
        <p:spPr>
          <a:xfrm>
            <a:off x="9104219" y="412329"/>
            <a:ext cx="2167581" cy="307777"/>
          </a:xfrm>
          <a:prstGeom prst="rect">
            <a:avLst/>
          </a:prstGeom>
          <a:noFill/>
        </p:spPr>
        <p:txBody>
          <a:bodyPr wrap="none" rtlCol="0">
            <a:spAutoFit/>
          </a:bodyPr>
          <a:lstStyle/>
          <a:p>
            <a:r>
              <a:rPr lang="en-US" sz="1400" b="1" dirty="0">
                <a:latin typeface="+mj-lt"/>
              </a:rPr>
              <a:t>SPEECHINESS  (0 -&gt; 1)</a:t>
            </a:r>
          </a:p>
        </p:txBody>
      </p:sp>
      <p:sp>
        <p:nvSpPr>
          <p:cNvPr id="123" name="TextBox 122">
            <a:extLst>
              <a:ext uri="{FF2B5EF4-FFF2-40B4-BE49-F238E27FC236}">
                <a16:creationId xmlns:a16="http://schemas.microsoft.com/office/drawing/2014/main" id="{5DBAF483-66B8-4A4B-A7DF-7821D0B48349}"/>
              </a:ext>
            </a:extLst>
          </p:cNvPr>
          <p:cNvSpPr txBox="1"/>
          <p:nvPr/>
        </p:nvSpPr>
        <p:spPr>
          <a:xfrm>
            <a:off x="9104219" y="628539"/>
            <a:ext cx="2963090" cy="646331"/>
          </a:xfrm>
          <a:prstGeom prst="rect">
            <a:avLst/>
          </a:prstGeom>
          <a:noFill/>
        </p:spPr>
        <p:txBody>
          <a:bodyPr wrap="square" rtlCol="0">
            <a:spAutoFit/>
          </a:bodyPr>
          <a:lstStyle/>
          <a:p>
            <a:r>
              <a:rPr lang="en-GB" sz="1200" dirty="0"/>
              <a:t>Detects the presence of spoken words in a track. Closer to 1 means higher spoken word presence.</a:t>
            </a:r>
          </a:p>
        </p:txBody>
      </p:sp>
      <p:grpSp>
        <p:nvGrpSpPr>
          <p:cNvPr id="125" name="Group 124">
            <a:extLst>
              <a:ext uri="{FF2B5EF4-FFF2-40B4-BE49-F238E27FC236}">
                <a16:creationId xmlns:a16="http://schemas.microsoft.com/office/drawing/2014/main" id="{ECB4E01E-19C0-AB4B-AD84-8D3769C167D4}"/>
              </a:ext>
            </a:extLst>
          </p:cNvPr>
          <p:cNvGrpSpPr/>
          <p:nvPr/>
        </p:nvGrpSpPr>
        <p:grpSpPr>
          <a:xfrm>
            <a:off x="661806" y="4221105"/>
            <a:ext cx="392295" cy="310685"/>
            <a:chOff x="5524500" y="5290181"/>
            <a:chExt cx="565270" cy="447675"/>
          </a:xfrm>
          <a:solidFill>
            <a:schemeClr val="bg2"/>
          </a:solidFill>
        </p:grpSpPr>
        <p:sp>
          <p:nvSpPr>
            <p:cNvPr id="126" name="Freeform: Shape 561">
              <a:extLst>
                <a:ext uri="{FF2B5EF4-FFF2-40B4-BE49-F238E27FC236}">
                  <a16:creationId xmlns:a16="http://schemas.microsoft.com/office/drawing/2014/main" id="{7E0C054C-4629-F848-993A-62B56A1C1B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27" name="Freeform: Shape 562">
              <a:extLst>
                <a:ext uri="{FF2B5EF4-FFF2-40B4-BE49-F238E27FC236}">
                  <a16:creationId xmlns:a16="http://schemas.microsoft.com/office/drawing/2014/main" id="{D48065DD-8A08-1D4E-A63F-2F2CF5170F95}"/>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28" name="Freeform: Shape 563">
              <a:extLst>
                <a:ext uri="{FF2B5EF4-FFF2-40B4-BE49-F238E27FC236}">
                  <a16:creationId xmlns:a16="http://schemas.microsoft.com/office/drawing/2014/main" id="{2DB1EB4D-1350-9D4A-B471-DD846BA02F57}"/>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29" name="Freeform: Shape 564">
              <a:extLst>
                <a:ext uri="{FF2B5EF4-FFF2-40B4-BE49-F238E27FC236}">
                  <a16:creationId xmlns:a16="http://schemas.microsoft.com/office/drawing/2014/main" id="{59DCA565-04BC-724A-A408-C2D82FAABFD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0" name="Group 129">
            <a:extLst>
              <a:ext uri="{FF2B5EF4-FFF2-40B4-BE49-F238E27FC236}">
                <a16:creationId xmlns:a16="http://schemas.microsoft.com/office/drawing/2014/main" id="{281EFF02-6CA5-4145-BB8E-B80DDE8E992B}"/>
              </a:ext>
            </a:extLst>
          </p:cNvPr>
          <p:cNvGrpSpPr/>
          <p:nvPr/>
        </p:nvGrpSpPr>
        <p:grpSpPr>
          <a:xfrm>
            <a:off x="661806" y="5398631"/>
            <a:ext cx="392295" cy="310685"/>
            <a:chOff x="5524500" y="5290181"/>
            <a:chExt cx="565270" cy="447675"/>
          </a:xfrm>
          <a:solidFill>
            <a:schemeClr val="bg2"/>
          </a:solidFill>
        </p:grpSpPr>
        <p:sp>
          <p:nvSpPr>
            <p:cNvPr id="131" name="Freeform: Shape 561">
              <a:extLst>
                <a:ext uri="{FF2B5EF4-FFF2-40B4-BE49-F238E27FC236}">
                  <a16:creationId xmlns:a16="http://schemas.microsoft.com/office/drawing/2014/main" id="{0EBA5DED-CDE8-E043-AE89-7300AE3DC472}"/>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2" name="Freeform: Shape 562">
              <a:extLst>
                <a:ext uri="{FF2B5EF4-FFF2-40B4-BE49-F238E27FC236}">
                  <a16:creationId xmlns:a16="http://schemas.microsoft.com/office/drawing/2014/main" id="{4F853DA1-5B3E-1247-B38A-44BA5ADEAEE6}"/>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3" name="Freeform: Shape 563">
              <a:extLst>
                <a:ext uri="{FF2B5EF4-FFF2-40B4-BE49-F238E27FC236}">
                  <a16:creationId xmlns:a16="http://schemas.microsoft.com/office/drawing/2014/main" id="{1D1DD7BE-B412-C64D-B4E5-DCF84085131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4" name="Freeform: Shape 564">
              <a:extLst>
                <a:ext uri="{FF2B5EF4-FFF2-40B4-BE49-F238E27FC236}">
                  <a16:creationId xmlns:a16="http://schemas.microsoft.com/office/drawing/2014/main" id="{654776F9-C559-834D-BC63-04BB4D42E6F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5" name="Group 134">
            <a:extLst>
              <a:ext uri="{FF2B5EF4-FFF2-40B4-BE49-F238E27FC236}">
                <a16:creationId xmlns:a16="http://schemas.microsoft.com/office/drawing/2014/main" id="{82F305BF-4770-0F45-A5A5-C8F07F75F5CE}"/>
              </a:ext>
            </a:extLst>
          </p:cNvPr>
          <p:cNvGrpSpPr/>
          <p:nvPr/>
        </p:nvGrpSpPr>
        <p:grpSpPr>
          <a:xfrm>
            <a:off x="661806" y="3056286"/>
            <a:ext cx="392295" cy="310685"/>
            <a:chOff x="5524500" y="5290181"/>
            <a:chExt cx="565270" cy="447675"/>
          </a:xfrm>
          <a:solidFill>
            <a:schemeClr val="bg2"/>
          </a:solidFill>
        </p:grpSpPr>
        <p:sp>
          <p:nvSpPr>
            <p:cNvPr id="136" name="Freeform: Shape 561">
              <a:extLst>
                <a:ext uri="{FF2B5EF4-FFF2-40B4-BE49-F238E27FC236}">
                  <a16:creationId xmlns:a16="http://schemas.microsoft.com/office/drawing/2014/main" id="{85CAF348-7AB9-1E4E-AF12-E01DF129C4DE}"/>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7" name="Freeform: Shape 562">
              <a:extLst>
                <a:ext uri="{FF2B5EF4-FFF2-40B4-BE49-F238E27FC236}">
                  <a16:creationId xmlns:a16="http://schemas.microsoft.com/office/drawing/2014/main" id="{161E1DA7-1773-2D4B-B12E-224B4C4ADC7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8" name="Freeform: Shape 563">
              <a:extLst>
                <a:ext uri="{FF2B5EF4-FFF2-40B4-BE49-F238E27FC236}">
                  <a16:creationId xmlns:a16="http://schemas.microsoft.com/office/drawing/2014/main" id="{7267A04F-5B8C-0A40-A752-C0EF854DA60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9" name="Freeform: Shape 564">
              <a:extLst>
                <a:ext uri="{FF2B5EF4-FFF2-40B4-BE49-F238E27FC236}">
                  <a16:creationId xmlns:a16="http://schemas.microsoft.com/office/drawing/2014/main" id="{8EC11456-5225-8B4E-A6D6-91691AE60C9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45" name="Group 144">
            <a:extLst>
              <a:ext uri="{FF2B5EF4-FFF2-40B4-BE49-F238E27FC236}">
                <a16:creationId xmlns:a16="http://schemas.microsoft.com/office/drawing/2014/main" id="{9D8CBC50-0DBF-AF49-9B02-7329C4E28944}"/>
              </a:ext>
            </a:extLst>
          </p:cNvPr>
          <p:cNvGrpSpPr/>
          <p:nvPr/>
        </p:nvGrpSpPr>
        <p:grpSpPr>
          <a:xfrm>
            <a:off x="661806" y="1866052"/>
            <a:ext cx="392295" cy="310685"/>
            <a:chOff x="5524500" y="5290181"/>
            <a:chExt cx="565270" cy="447675"/>
          </a:xfrm>
          <a:solidFill>
            <a:schemeClr val="bg2"/>
          </a:solidFill>
        </p:grpSpPr>
        <p:sp>
          <p:nvSpPr>
            <p:cNvPr id="146" name="Freeform: Shape 561">
              <a:extLst>
                <a:ext uri="{FF2B5EF4-FFF2-40B4-BE49-F238E27FC236}">
                  <a16:creationId xmlns:a16="http://schemas.microsoft.com/office/drawing/2014/main" id="{8117397D-8729-8042-AA45-A6D5D5104508}"/>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47" name="Freeform: Shape 562">
              <a:extLst>
                <a:ext uri="{FF2B5EF4-FFF2-40B4-BE49-F238E27FC236}">
                  <a16:creationId xmlns:a16="http://schemas.microsoft.com/office/drawing/2014/main" id="{D15B2B19-8F6C-E94C-80C1-ED72265C928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48" name="Freeform: Shape 563">
              <a:extLst>
                <a:ext uri="{FF2B5EF4-FFF2-40B4-BE49-F238E27FC236}">
                  <a16:creationId xmlns:a16="http://schemas.microsoft.com/office/drawing/2014/main" id="{19B88EAD-8AAF-EE43-95E5-F3711B630A23}"/>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49" name="Freeform: Shape 564">
              <a:extLst>
                <a:ext uri="{FF2B5EF4-FFF2-40B4-BE49-F238E27FC236}">
                  <a16:creationId xmlns:a16="http://schemas.microsoft.com/office/drawing/2014/main" id="{B84B73AD-1312-774B-BC92-7C842532813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0" name="Group 149">
            <a:extLst>
              <a:ext uri="{FF2B5EF4-FFF2-40B4-BE49-F238E27FC236}">
                <a16:creationId xmlns:a16="http://schemas.microsoft.com/office/drawing/2014/main" id="{167FDDC1-9277-C340-A3BE-38E4E4117453}"/>
              </a:ext>
            </a:extLst>
          </p:cNvPr>
          <p:cNvGrpSpPr/>
          <p:nvPr/>
        </p:nvGrpSpPr>
        <p:grpSpPr>
          <a:xfrm>
            <a:off x="4740147" y="5398631"/>
            <a:ext cx="392295" cy="310685"/>
            <a:chOff x="5524500" y="5290181"/>
            <a:chExt cx="565270" cy="447675"/>
          </a:xfrm>
          <a:solidFill>
            <a:schemeClr val="bg2"/>
          </a:solidFill>
        </p:grpSpPr>
        <p:sp>
          <p:nvSpPr>
            <p:cNvPr id="151" name="Freeform: Shape 561">
              <a:extLst>
                <a:ext uri="{FF2B5EF4-FFF2-40B4-BE49-F238E27FC236}">
                  <a16:creationId xmlns:a16="http://schemas.microsoft.com/office/drawing/2014/main" id="{61CCEDDF-1CF4-3049-A52B-C84BA280116F}"/>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2" name="Freeform: Shape 562">
              <a:extLst>
                <a:ext uri="{FF2B5EF4-FFF2-40B4-BE49-F238E27FC236}">
                  <a16:creationId xmlns:a16="http://schemas.microsoft.com/office/drawing/2014/main" id="{37AE692E-A7EC-1A49-804F-09F75C649DD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3" name="Freeform: Shape 563">
              <a:extLst>
                <a:ext uri="{FF2B5EF4-FFF2-40B4-BE49-F238E27FC236}">
                  <a16:creationId xmlns:a16="http://schemas.microsoft.com/office/drawing/2014/main" id="{E310D291-4C20-B34E-A65F-2A6B5B805B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4" name="Freeform: Shape 564">
              <a:extLst>
                <a:ext uri="{FF2B5EF4-FFF2-40B4-BE49-F238E27FC236}">
                  <a16:creationId xmlns:a16="http://schemas.microsoft.com/office/drawing/2014/main" id="{CCC7D96B-3CC3-F341-ABE6-70F9FD8A762F}"/>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EDCF2053-C9D2-4F42-8686-AD121F342EEA}"/>
              </a:ext>
            </a:extLst>
          </p:cNvPr>
          <p:cNvGrpSpPr/>
          <p:nvPr/>
        </p:nvGrpSpPr>
        <p:grpSpPr>
          <a:xfrm>
            <a:off x="4744595" y="3043578"/>
            <a:ext cx="392295" cy="310685"/>
            <a:chOff x="5524500" y="5290181"/>
            <a:chExt cx="565270" cy="447675"/>
          </a:xfrm>
          <a:solidFill>
            <a:schemeClr val="bg2"/>
          </a:solidFill>
        </p:grpSpPr>
        <p:sp>
          <p:nvSpPr>
            <p:cNvPr id="156" name="Freeform: Shape 561">
              <a:extLst>
                <a:ext uri="{FF2B5EF4-FFF2-40B4-BE49-F238E27FC236}">
                  <a16:creationId xmlns:a16="http://schemas.microsoft.com/office/drawing/2014/main" id="{09CE2683-FF2A-744B-811A-27E6126A56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7" name="Freeform: Shape 562">
              <a:extLst>
                <a:ext uri="{FF2B5EF4-FFF2-40B4-BE49-F238E27FC236}">
                  <a16:creationId xmlns:a16="http://schemas.microsoft.com/office/drawing/2014/main" id="{1EC17D92-9623-754C-8567-C6E9CEB3196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8" name="Freeform: Shape 563">
              <a:extLst>
                <a:ext uri="{FF2B5EF4-FFF2-40B4-BE49-F238E27FC236}">
                  <a16:creationId xmlns:a16="http://schemas.microsoft.com/office/drawing/2014/main" id="{2D84C5EB-AC22-DC4C-A4C8-E2D47B22D6FF}"/>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9" name="Freeform: Shape 564">
              <a:extLst>
                <a:ext uri="{FF2B5EF4-FFF2-40B4-BE49-F238E27FC236}">
                  <a16:creationId xmlns:a16="http://schemas.microsoft.com/office/drawing/2014/main" id="{2A2C89DB-E06B-2C4B-AE7A-E41F43B4FA7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0" name="Group 159">
            <a:extLst>
              <a:ext uri="{FF2B5EF4-FFF2-40B4-BE49-F238E27FC236}">
                <a16:creationId xmlns:a16="http://schemas.microsoft.com/office/drawing/2014/main" id="{272A58ED-192B-7440-90A6-66274056B945}"/>
              </a:ext>
            </a:extLst>
          </p:cNvPr>
          <p:cNvGrpSpPr/>
          <p:nvPr/>
        </p:nvGrpSpPr>
        <p:grpSpPr>
          <a:xfrm>
            <a:off x="4744595" y="1866051"/>
            <a:ext cx="392295" cy="310685"/>
            <a:chOff x="5524500" y="5290181"/>
            <a:chExt cx="565270" cy="447675"/>
          </a:xfrm>
          <a:solidFill>
            <a:schemeClr val="bg2"/>
          </a:solidFill>
        </p:grpSpPr>
        <p:sp>
          <p:nvSpPr>
            <p:cNvPr id="161" name="Freeform: Shape 561">
              <a:extLst>
                <a:ext uri="{FF2B5EF4-FFF2-40B4-BE49-F238E27FC236}">
                  <a16:creationId xmlns:a16="http://schemas.microsoft.com/office/drawing/2014/main" id="{D3919035-A378-D645-A7C4-0D444761E267}"/>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2" name="Freeform: Shape 562">
              <a:extLst>
                <a:ext uri="{FF2B5EF4-FFF2-40B4-BE49-F238E27FC236}">
                  <a16:creationId xmlns:a16="http://schemas.microsoft.com/office/drawing/2014/main" id="{9EAAE5B2-E7DA-094C-9C36-92C057B8CDB4}"/>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3" name="Freeform: Shape 563">
              <a:extLst>
                <a:ext uri="{FF2B5EF4-FFF2-40B4-BE49-F238E27FC236}">
                  <a16:creationId xmlns:a16="http://schemas.microsoft.com/office/drawing/2014/main" id="{BBF2BB05-4862-FE47-8817-E3B0913136D4}"/>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4" name="Freeform: Shape 564">
              <a:extLst>
                <a:ext uri="{FF2B5EF4-FFF2-40B4-BE49-F238E27FC236}">
                  <a16:creationId xmlns:a16="http://schemas.microsoft.com/office/drawing/2014/main" id="{78E120CA-769E-104E-AFE1-F2C954B3DA5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5" name="Group 164">
            <a:extLst>
              <a:ext uri="{FF2B5EF4-FFF2-40B4-BE49-F238E27FC236}">
                <a16:creationId xmlns:a16="http://schemas.microsoft.com/office/drawing/2014/main" id="{01B2D980-4232-BD46-A167-04D57212D2CC}"/>
              </a:ext>
            </a:extLst>
          </p:cNvPr>
          <p:cNvGrpSpPr/>
          <p:nvPr/>
        </p:nvGrpSpPr>
        <p:grpSpPr>
          <a:xfrm>
            <a:off x="8543623" y="3056285"/>
            <a:ext cx="392295" cy="310685"/>
            <a:chOff x="5524500" y="5290181"/>
            <a:chExt cx="565270" cy="447675"/>
          </a:xfrm>
          <a:solidFill>
            <a:schemeClr val="bg2"/>
          </a:solidFill>
        </p:grpSpPr>
        <p:sp>
          <p:nvSpPr>
            <p:cNvPr id="166" name="Freeform: Shape 561">
              <a:extLst>
                <a:ext uri="{FF2B5EF4-FFF2-40B4-BE49-F238E27FC236}">
                  <a16:creationId xmlns:a16="http://schemas.microsoft.com/office/drawing/2014/main" id="{8BD308F3-9536-D241-AFD7-31E7DAE1D4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7" name="Freeform: Shape 562">
              <a:extLst>
                <a:ext uri="{FF2B5EF4-FFF2-40B4-BE49-F238E27FC236}">
                  <a16:creationId xmlns:a16="http://schemas.microsoft.com/office/drawing/2014/main" id="{72EF22E7-48F6-AC4D-AF1B-84FDCA60667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8" name="Freeform: Shape 563">
              <a:extLst>
                <a:ext uri="{FF2B5EF4-FFF2-40B4-BE49-F238E27FC236}">
                  <a16:creationId xmlns:a16="http://schemas.microsoft.com/office/drawing/2014/main" id="{943EFEAA-6948-904B-BB6D-BFA65DEDA748}"/>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9" name="Freeform: Shape 564">
              <a:extLst>
                <a:ext uri="{FF2B5EF4-FFF2-40B4-BE49-F238E27FC236}">
                  <a16:creationId xmlns:a16="http://schemas.microsoft.com/office/drawing/2014/main" id="{8A675BA3-4185-4441-819E-DB2133D072A8}"/>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0" name="Group 169">
            <a:extLst>
              <a:ext uri="{FF2B5EF4-FFF2-40B4-BE49-F238E27FC236}">
                <a16:creationId xmlns:a16="http://schemas.microsoft.com/office/drawing/2014/main" id="{D5A98DE4-B678-D745-A020-FD4EDEE85793}"/>
              </a:ext>
            </a:extLst>
          </p:cNvPr>
          <p:cNvGrpSpPr/>
          <p:nvPr/>
        </p:nvGrpSpPr>
        <p:grpSpPr>
          <a:xfrm>
            <a:off x="8537859" y="5398631"/>
            <a:ext cx="392295" cy="310685"/>
            <a:chOff x="5524500" y="5290181"/>
            <a:chExt cx="565270" cy="447675"/>
          </a:xfrm>
          <a:solidFill>
            <a:schemeClr val="bg2"/>
          </a:solidFill>
        </p:grpSpPr>
        <p:sp>
          <p:nvSpPr>
            <p:cNvPr id="171" name="Freeform: Shape 561">
              <a:extLst>
                <a:ext uri="{FF2B5EF4-FFF2-40B4-BE49-F238E27FC236}">
                  <a16:creationId xmlns:a16="http://schemas.microsoft.com/office/drawing/2014/main" id="{FB1E129B-5042-C244-9276-38EC89A3EB6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2" name="Freeform: Shape 562">
              <a:extLst>
                <a:ext uri="{FF2B5EF4-FFF2-40B4-BE49-F238E27FC236}">
                  <a16:creationId xmlns:a16="http://schemas.microsoft.com/office/drawing/2014/main" id="{4893AEFE-B274-6644-91C1-07BDDF19FA78}"/>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3" name="Freeform: Shape 563">
              <a:extLst>
                <a:ext uri="{FF2B5EF4-FFF2-40B4-BE49-F238E27FC236}">
                  <a16:creationId xmlns:a16="http://schemas.microsoft.com/office/drawing/2014/main" id="{2B3FAE82-8259-024E-8BC8-27EBB2981A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4" name="Freeform: Shape 564">
              <a:extLst>
                <a:ext uri="{FF2B5EF4-FFF2-40B4-BE49-F238E27FC236}">
                  <a16:creationId xmlns:a16="http://schemas.microsoft.com/office/drawing/2014/main" id="{B17225FA-D9E7-504E-9D1E-C8710E25606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5" name="Group 174">
            <a:extLst>
              <a:ext uri="{FF2B5EF4-FFF2-40B4-BE49-F238E27FC236}">
                <a16:creationId xmlns:a16="http://schemas.microsoft.com/office/drawing/2014/main" id="{C1522A4D-638B-3E45-9DE0-547CE82953E9}"/>
              </a:ext>
            </a:extLst>
          </p:cNvPr>
          <p:cNvGrpSpPr/>
          <p:nvPr/>
        </p:nvGrpSpPr>
        <p:grpSpPr>
          <a:xfrm>
            <a:off x="8548072" y="1866050"/>
            <a:ext cx="392295" cy="310685"/>
            <a:chOff x="5524500" y="5290181"/>
            <a:chExt cx="565270" cy="447675"/>
          </a:xfrm>
          <a:solidFill>
            <a:schemeClr val="bg2"/>
          </a:solidFill>
        </p:grpSpPr>
        <p:sp>
          <p:nvSpPr>
            <p:cNvPr id="176" name="Freeform: Shape 561">
              <a:extLst>
                <a:ext uri="{FF2B5EF4-FFF2-40B4-BE49-F238E27FC236}">
                  <a16:creationId xmlns:a16="http://schemas.microsoft.com/office/drawing/2014/main" id="{7EAFDF81-EFBA-6041-8ED9-52E2CE907A1B}"/>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7" name="Freeform: Shape 562">
              <a:extLst>
                <a:ext uri="{FF2B5EF4-FFF2-40B4-BE49-F238E27FC236}">
                  <a16:creationId xmlns:a16="http://schemas.microsoft.com/office/drawing/2014/main" id="{6A372389-1F8E-2C4D-99CC-F150B4D2587C}"/>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8" name="Freeform: Shape 563">
              <a:extLst>
                <a:ext uri="{FF2B5EF4-FFF2-40B4-BE49-F238E27FC236}">
                  <a16:creationId xmlns:a16="http://schemas.microsoft.com/office/drawing/2014/main" id="{BF2E64F2-FFFF-0A48-8B8F-1FDED16F9C9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9" name="Freeform: Shape 564">
              <a:extLst>
                <a:ext uri="{FF2B5EF4-FFF2-40B4-BE49-F238E27FC236}">
                  <a16:creationId xmlns:a16="http://schemas.microsoft.com/office/drawing/2014/main" id="{26A3665A-DE5A-A34D-ADA8-9696115FB5E0}"/>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80" name="Group 179">
            <a:extLst>
              <a:ext uri="{FF2B5EF4-FFF2-40B4-BE49-F238E27FC236}">
                <a16:creationId xmlns:a16="http://schemas.microsoft.com/office/drawing/2014/main" id="{1483E3B7-670F-F247-BF59-6037A651845B}"/>
              </a:ext>
            </a:extLst>
          </p:cNvPr>
          <p:cNvGrpSpPr/>
          <p:nvPr/>
        </p:nvGrpSpPr>
        <p:grpSpPr>
          <a:xfrm>
            <a:off x="8533410" y="691320"/>
            <a:ext cx="392295" cy="310685"/>
            <a:chOff x="5524500" y="5290181"/>
            <a:chExt cx="565270" cy="447675"/>
          </a:xfrm>
          <a:solidFill>
            <a:schemeClr val="bg2"/>
          </a:solidFill>
        </p:grpSpPr>
        <p:sp>
          <p:nvSpPr>
            <p:cNvPr id="181" name="Freeform: Shape 561">
              <a:extLst>
                <a:ext uri="{FF2B5EF4-FFF2-40B4-BE49-F238E27FC236}">
                  <a16:creationId xmlns:a16="http://schemas.microsoft.com/office/drawing/2014/main" id="{D7AD63A4-FCB7-C946-9B31-0226AC8DC0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82" name="Freeform: Shape 562">
              <a:extLst>
                <a:ext uri="{FF2B5EF4-FFF2-40B4-BE49-F238E27FC236}">
                  <a16:creationId xmlns:a16="http://schemas.microsoft.com/office/drawing/2014/main" id="{70D5796C-BC4D-F74E-99D2-35F231C27069}"/>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83" name="Freeform: Shape 563">
              <a:extLst>
                <a:ext uri="{FF2B5EF4-FFF2-40B4-BE49-F238E27FC236}">
                  <a16:creationId xmlns:a16="http://schemas.microsoft.com/office/drawing/2014/main" id="{EE5F7669-5FAE-AD40-A90C-9DE282E1142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84" name="Freeform: Shape 564">
              <a:extLst>
                <a:ext uri="{FF2B5EF4-FFF2-40B4-BE49-F238E27FC236}">
                  <a16:creationId xmlns:a16="http://schemas.microsoft.com/office/drawing/2014/main" id="{FCF8680B-A688-1942-A667-17ADD062A963}"/>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4336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2"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1+#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50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1+#ppt_w/2"/>
                                          </p:val>
                                        </p:tav>
                                        <p:tav tm="100000">
                                          <p:val>
                                            <p:strVal val="#ppt_x"/>
                                          </p:val>
                                        </p:tav>
                                      </p:tavLst>
                                    </p:anim>
                                    <p:anim calcmode="lin" valueType="num">
                                      <p:cBhvr additive="base">
                                        <p:cTn id="15" dur="500" fill="hold"/>
                                        <p:tgtEl>
                                          <p:spTgt spid="22"/>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500"/>
                                  </p:stCondLst>
                                  <p:childTnLst>
                                    <p:set>
                                      <p:cBhvr>
                                        <p:cTn id="25" dur="1" fill="hold">
                                          <p:stCondLst>
                                            <p:cond delay="0"/>
                                          </p:stCondLst>
                                        </p:cTn>
                                        <p:tgtEl>
                                          <p:spTgt spid="568"/>
                                        </p:tgtEl>
                                        <p:attrNameLst>
                                          <p:attrName>style.visibility</p:attrName>
                                        </p:attrNameLst>
                                      </p:cBhvr>
                                      <p:to>
                                        <p:strVal val="visible"/>
                                      </p:to>
                                    </p:set>
                                    <p:animEffect transition="in" filter="fade">
                                      <p:cBhvr>
                                        <p:cTn id="26" dur="500"/>
                                        <p:tgtEl>
                                          <p:spTgt spid="568"/>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572"/>
                                        </p:tgtEl>
                                        <p:attrNameLst>
                                          <p:attrName>style.visibility</p:attrName>
                                        </p:attrNameLst>
                                      </p:cBhvr>
                                      <p:to>
                                        <p:strVal val="visible"/>
                                      </p:to>
                                    </p:set>
                                    <p:animEffect transition="in" filter="fade">
                                      <p:cBhvr>
                                        <p:cTn id="29" dur="500"/>
                                        <p:tgtEl>
                                          <p:spTgt spid="572"/>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575"/>
                                        </p:tgtEl>
                                        <p:attrNameLst>
                                          <p:attrName>style.visibility</p:attrName>
                                        </p:attrNameLst>
                                      </p:cBhvr>
                                      <p:to>
                                        <p:strVal val="visible"/>
                                      </p:to>
                                    </p:set>
                                    <p:animEffect transition="in" filter="fade">
                                      <p:cBhvr>
                                        <p:cTn id="32" dur="500"/>
                                        <p:tgtEl>
                                          <p:spTgt spid="575"/>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500"/>
                                        <p:tgtEl>
                                          <p:spTgt spid="578"/>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569"/>
                                        </p:tgtEl>
                                        <p:attrNameLst>
                                          <p:attrName>style.visibility</p:attrName>
                                        </p:attrNameLst>
                                      </p:cBhvr>
                                      <p:to>
                                        <p:strVal val="visible"/>
                                      </p:to>
                                    </p:set>
                                    <p:animEffect transition="in" filter="fade">
                                      <p:cBhvr>
                                        <p:cTn id="38" dur="500"/>
                                        <p:tgtEl>
                                          <p:spTgt spid="569"/>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573"/>
                                        </p:tgtEl>
                                        <p:attrNameLst>
                                          <p:attrName>style.visibility</p:attrName>
                                        </p:attrNameLst>
                                      </p:cBhvr>
                                      <p:to>
                                        <p:strVal val="visible"/>
                                      </p:to>
                                    </p:set>
                                    <p:animEffect transition="in" filter="fade">
                                      <p:cBhvr>
                                        <p:cTn id="41" dur="500"/>
                                        <p:tgtEl>
                                          <p:spTgt spid="573"/>
                                        </p:tgtEl>
                                      </p:cBhvr>
                                    </p:animEffect>
                                  </p:childTnLst>
                                </p:cTn>
                              </p:par>
                              <p:par>
                                <p:cTn id="42" presetID="10" presetClass="entr" presetSubtype="0" fill="hold" grpId="0" nodeType="withEffect">
                                  <p:stCondLst>
                                    <p:cond delay="2000"/>
                                  </p:stCondLst>
                                  <p:childTnLst>
                                    <p:set>
                                      <p:cBhvr>
                                        <p:cTn id="43" dur="1" fill="hold">
                                          <p:stCondLst>
                                            <p:cond delay="0"/>
                                          </p:stCondLst>
                                        </p:cTn>
                                        <p:tgtEl>
                                          <p:spTgt spid="576"/>
                                        </p:tgtEl>
                                        <p:attrNameLst>
                                          <p:attrName>style.visibility</p:attrName>
                                        </p:attrNameLst>
                                      </p:cBhvr>
                                      <p:to>
                                        <p:strVal val="visible"/>
                                      </p:to>
                                    </p:set>
                                    <p:animEffect transition="in" filter="fade">
                                      <p:cBhvr>
                                        <p:cTn id="44" dur="500"/>
                                        <p:tgtEl>
                                          <p:spTgt spid="576"/>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579"/>
                                        </p:tgtEl>
                                        <p:attrNameLst>
                                          <p:attrName>style.visibility</p:attrName>
                                        </p:attrNameLst>
                                      </p:cBhvr>
                                      <p:to>
                                        <p:strVal val="visible"/>
                                      </p:to>
                                    </p:set>
                                    <p:animEffect transition="in" filter="fade">
                                      <p:cBhvr>
                                        <p:cTn id="47" dur="500"/>
                                        <p:tgtEl>
                                          <p:spTgt spid="579"/>
                                        </p:tgtEl>
                                      </p:cBhvr>
                                    </p:animEffect>
                                  </p:childTnLst>
                                </p:cTn>
                              </p:par>
                              <p:par>
                                <p:cTn id="48" presetID="2" presetClass="entr" presetSubtype="2" fill="hold" grpId="0" nodeType="withEffect">
                                  <p:stCondLst>
                                    <p:cond delay="50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fill="hold"/>
                                        <p:tgtEl>
                                          <p:spTgt spid="70"/>
                                        </p:tgtEl>
                                        <p:attrNameLst>
                                          <p:attrName>ppt_x</p:attrName>
                                        </p:attrNameLst>
                                      </p:cBhvr>
                                      <p:tavLst>
                                        <p:tav tm="0">
                                          <p:val>
                                            <p:strVal val="1+#ppt_w/2"/>
                                          </p:val>
                                        </p:tav>
                                        <p:tav tm="100000">
                                          <p:val>
                                            <p:strVal val="#ppt_x"/>
                                          </p:val>
                                        </p:tav>
                                      </p:tavLst>
                                    </p:anim>
                                    <p:anim calcmode="lin" valueType="num">
                                      <p:cBhvr additive="base">
                                        <p:cTn id="51" dur="500" fill="hold"/>
                                        <p:tgtEl>
                                          <p:spTgt spid="70"/>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50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1+#ppt_w/2"/>
                                          </p:val>
                                        </p:tav>
                                        <p:tav tm="100000">
                                          <p:val>
                                            <p:strVal val="#ppt_x"/>
                                          </p:val>
                                        </p:tav>
                                      </p:tavLst>
                                    </p:anim>
                                    <p:anim calcmode="lin" valueType="num">
                                      <p:cBhvr additive="base">
                                        <p:cTn id="55" dur="500" fill="hold"/>
                                        <p:tgtEl>
                                          <p:spTgt spid="71"/>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 calcmode="lin" valueType="num">
                                      <p:cBhvr additive="base">
                                        <p:cTn id="58" dur="500" fill="hold"/>
                                        <p:tgtEl>
                                          <p:spTgt spid="73"/>
                                        </p:tgtEl>
                                        <p:attrNameLst>
                                          <p:attrName>ppt_x</p:attrName>
                                        </p:attrNameLst>
                                      </p:cBhvr>
                                      <p:tavLst>
                                        <p:tav tm="0">
                                          <p:val>
                                            <p:strVal val="1+#ppt_w/2"/>
                                          </p:val>
                                        </p:tav>
                                        <p:tav tm="100000">
                                          <p:val>
                                            <p:strVal val="#ppt_x"/>
                                          </p:val>
                                        </p:tav>
                                      </p:tavLst>
                                    </p:anim>
                                    <p:anim calcmode="lin" valueType="num">
                                      <p:cBhvr additive="base">
                                        <p:cTn id="59" dur="500" fill="hold"/>
                                        <p:tgtEl>
                                          <p:spTgt spid="7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500"/>
                                  </p:stCondLst>
                                  <p:childTnLst>
                                    <p:set>
                                      <p:cBhvr>
                                        <p:cTn id="61" dur="1" fill="hold">
                                          <p:stCondLst>
                                            <p:cond delay="0"/>
                                          </p:stCondLst>
                                        </p:cTn>
                                        <p:tgtEl>
                                          <p:spTgt spid="72"/>
                                        </p:tgtEl>
                                        <p:attrNameLst>
                                          <p:attrName>style.visibility</p:attrName>
                                        </p:attrNameLst>
                                      </p:cBhvr>
                                      <p:to>
                                        <p:strVal val="visible"/>
                                      </p:to>
                                    </p:set>
                                    <p:anim calcmode="lin" valueType="num">
                                      <p:cBhvr additive="base">
                                        <p:cTn id="62" dur="500" fill="hold"/>
                                        <p:tgtEl>
                                          <p:spTgt spid="72"/>
                                        </p:tgtEl>
                                        <p:attrNameLst>
                                          <p:attrName>ppt_x</p:attrName>
                                        </p:attrNameLst>
                                      </p:cBhvr>
                                      <p:tavLst>
                                        <p:tav tm="0">
                                          <p:val>
                                            <p:strVal val="1+#ppt_w/2"/>
                                          </p:val>
                                        </p:tav>
                                        <p:tav tm="100000">
                                          <p:val>
                                            <p:strVal val="#ppt_x"/>
                                          </p:val>
                                        </p:tav>
                                      </p:tavLst>
                                    </p:anim>
                                    <p:anim calcmode="lin" valueType="num">
                                      <p:cBhvr additive="base">
                                        <p:cTn id="63" dur="500" fill="hold"/>
                                        <p:tgtEl>
                                          <p:spTgt spid="72"/>
                                        </p:tgtEl>
                                        <p:attrNameLst>
                                          <p:attrName>ppt_y</p:attrName>
                                        </p:attrNameLst>
                                      </p:cBhvr>
                                      <p:tavLst>
                                        <p:tav tm="0">
                                          <p:val>
                                            <p:strVal val="#ppt_y"/>
                                          </p:val>
                                        </p:tav>
                                        <p:tav tm="100000">
                                          <p:val>
                                            <p:strVal val="#ppt_y"/>
                                          </p:val>
                                        </p:tav>
                                      </p:tavLst>
                                    </p:anim>
                                  </p:childTnLst>
                                </p:cTn>
                              </p:par>
                              <p:par>
                                <p:cTn id="64" presetID="10" presetClass="entr" presetSubtype="0" fill="hold" nodeType="withEffect">
                                  <p:stCondLst>
                                    <p:cond delay="100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par>
                                <p:cTn id="73" presetID="10" presetClass="entr" presetSubtype="0" fill="hold" grpId="0" nodeType="withEffect">
                                  <p:stCondLst>
                                    <p:cond delay="150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grpId="0" nodeType="withEffect">
                                  <p:stCondLst>
                                    <p:cond delay="150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par>
                                <p:cTn id="79" presetID="10" presetClass="entr" presetSubtype="0" fill="hold" grpId="0" nodeType="withEffect">
                                  <p:stCondLst>
                                    <p:cond delay="200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500"/>
                                        <p:tgtEl>
                                          <p:spTgt spid="85"/>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500"/>
                                        <p:tgtEl>
                                          <p:spTgt spid="87"/>
                                        </p:tgtEl>
                                      </p:cBhvr>
                                    </p:animEffect>
                                  </p:childTnLst>
                                </p:cTn>
                              </p:par>
                              <p:par>
                                <p:cTn id="85" presetID="10" presetClass="entr" presetSubtype="0" fill="hold" grpId="0" nodeType="withEffect">
                                  <p:stCondLst>
                                    <p:cond delay="200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par>
                                <p:cTn id="88" presetID="10" presetClass="entr" presetSubtype="0" fill="hold" grpId="0" nodeType="withEffect">
                                  <p:stCondLst>
                                    <p:cond delay="200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par>
                                <p:cTn id="91" presetID="2" presetClass="entr" presetSubtype="2" fill="hold" grpId="0" nodeType="withEffect">
                                  <p:stCondLst>
                                    <p:cond delay="500"/>
                                  </p:stCondLst>
                                  <p:childTnLst>
                                    <p:set>
                                      <p:cBhvr>
                                        <p:cTn id="92" dur="1" fill="hold">
                                          <p:stCondLst>
                                            <p:cond delay="0"/>
                                          </p:stCondLst>
                                        </p:cTn>
                                        <p:tgtEl>
                                          <p:spTgt spid="92"/>
                                        </p:tgtEl>
                                        <p:attrNameLst>
                                          <p:attrName>style.visibility</p:attrName>
                                        </p:attrNameLst>
                                      </p:cBhvr>
                                      <p:to>
                                        <p:strVal val="visible"/>
                                      </p:to>
                                    </p:set>
                                    <p:anim calcmode="lin" valueType="num">
                                      <p:cBhvr additive="base">
                                        <p:cTn id="93" dur="500" fill="hold"/>
                                        <p:tgtEl>
                                          <p:spTgt spid="92"/>
                                        </p:tgtEl>
                                        <p:attrNameLst>
                                          <p:attrName>ppt_x</p:attrName>
                                        </p:attrNameLst>
                                      </p:cBhvr>
                                      <p:tavLst>
                                        <p:tav tm="0">
                                          <p:val>
                                            <p:strVal val="1+#ppt_w/2"/>
                                          </p:val>
                                        </p:tav>
                                        <p:tav tm="100000">
                                          <p:val>
                                            <p:strVal val="#ppt_x"/>
                                          </p:val>
                                        </p:tav>
                                      </p:tavLst>
                                    </p:anim>
                                    <p:anim calcmode="lin" valueType="num">
                                      <p:cBhvr additive="base">
                                        <p:cTn id="94" dur="500" fill="hold"/>
                                        <p:tgtEl>
                                          <p:spTgt spid="92"/>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500"/>
                                  </p:stCondLst>
                                  <p:childTnLst>
                                    <p:set>
                                      <p:cBhvr>
                                        <p:cTn id="96" dur="1" fill="hold">
                                          <p:stCondLst>
                                            <p:cond delay="0"/>
                                          </p:stCondLst>
                                        </p:cTn>
                                        <p:tgtEl>
                                          <p:spTgt spid="93"/>
                                        </p:tgtEl>
                                        <p:attrNameLst>
                                          <p:attrName>style.visibility</p:attrName>
                                        </p:attrNameLst>
                                      </p:cBhvr>
                                      <p:to>
                                        <p:strVal val="visible"/>
                                      </p:to>
                                    </p:set>
                                    <p:anim calcmode="lin" valueType="num">
                                      <p:cBhvr additive="base">
                                        <p:cTn id="97" dur="500" fill="hold"/>
                                        <p:tgtEl>
                                          <p:spTgt spid="93"/>
                                        </p:tgtEl>
                                        <p:attrNameLst>
                                          <p:attrName>ppt_x</p:attrName>
                                        </p:attrNameLst>
                                      </p:cBhvr>
                                      <p:tavLst>
                                        <p:tav tm="0">
                                          <p:val>
                                            <p:strVal val="1+#ppt_w/2"/>
                                          </p:val>
                                        </p:tav>
                                        <p:tav tm="100000">
                                          <p:val>
                                            <p:strVal val="#ppt_x"/>
                                          </p:val>
                                        </p:tav>
                                      </p:tavLst>
                                    </p:anim>
                                    <p:anim calcmode="lin" valueType="num">
                                      <p:cBhvr additive="base">
                                        <p:cTn id="98" dur="500" fill="hold"/>
                                        <p:tgtEl>
                                          <p:spTgt spid="9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500"/>
                                  </p:stCondLst>
                                  <p:childTnLst>
                                    <p:set>
                                      <p:cBhvr>
                                        <p:cTn id="100" dur="1" fill="hold">
                                          <p:stCondLst>
                                            <p:cond delay="0"/>
                                          </p:stCondLst>
                                        </p:cTn>
                                        <p:tgtEl>
                                          <p:spTgt spid="95"/>
                                        </p:tgtEl>
                                        <p:attrNameLst>
                                          <p:attrName>style.visibility</p:attrName>
                                        </p:attrNameLst>
                                      </p:cBhvr>
                                      <p:to>
                                        <p:strVal val="visible"/>
                                      </p:to>
                                    </p:set>
                                    <p:anim calcmode="lin" valueType="num">
                                      <p:cBhvr additive="base">
                                        <p:cTn id="101" dur="500" fill="hold"/>
                                        <p:tgtEl>
                                          <p:spTgt spid="95"/>
                                        </p:tgtEl>
                                        <p:attrNameLst>
                                          <p:attrName>ppt_x</p:attrName>
                                        </p:attrNameLst>
                                      </p:cBhvr>
                                      <p:tavLst>
                                        <p:tav tm="0">
                                          <p:val>
                                            <p:strVal val="1+#ppt_w/2"/>
                                          </p:val>
                                        </p:tav>
                                        <p:tav tm="100000">
                                          <p:val>
                                            <p:strVal val="#ppt_x"/>
                                          </p:val>
                                        </p:tav>
                                      </p:tavLst>
                                    </p:anim>
                                    <p:anim calcmode="lin" valueType="num">
                                      <p:cBhvr additive="base">
                                        <p:cTn id="102" dur="500" fill="hold"/>
                                        <p:tgtEl>
                                          <p:spTgt spid="95"/>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500"/>
                                  </p:stCondLst>
                                  <p:childTnLst>
                                    <p:set>
                                      <p:cBhvr>
                                        <p:cTn id="104" dur="1" fill="hold">
                                          <p:stCondLst>
                                            <p:cond delay="0"/>
                                          </p:stCondLst>
                                        </p:cTn>
                                        <p:tgtEl>
                                          <p:spTgt spid="94"/>
                                        </p:tgtEl>
                                        <p:attrNameLst>
                                          <p:attrName>style.visibility</p:attrName>
                                        </p:attrNameLst>
                                      </p:cBhvr>
                                      <p:to>
                                        <p:strVal val="visible"/>
                                      </p:to>
                                    </p:set>
                                    <p:anim calcmode="lin" valueType="num">
                                      <p:cBhvr additive="base">
                                        <p:cTn id="105" dur="500" fill="hold"/>
                                        <p:tgtEl>
                                          <p:spTgt spid="94"/>
                                        </p:tgtEl>
                                        <p:attrNameLst>
                                          <p:attrName>ppt_x</p:attrName>
                                        </p:attrNameLst>
                                      </p:cBhvr>
                                      <p:tavLst>
                                        <p:tav tm="0">
                                          <p:val>
                                            <p:strVal val="1+#ppt_w/2"/>
                                          </p:val>
                                        </p:tav>
                                        <p:tav tm="100000">
                                          <p:val>
                                            <p:strVal val="#ppt_x"/>
                                          </p:val>
                                        </p:tav>
                                      </p:tavLst>
                                    </p:anim>
                                    <p:anim calcmode="lin" valueType="num">
                                      <p:cBhvr additive="base">
                                        <p:cTn id="106" dur="500" fill="hold"/>
                                        <p:tgtEl>
                                          <p:spTgt spid="94"/>
                                        </p:tgtEl>
                                        <p:attrNameLst>
                                          <p:attrName>ppt_y</p:attrName>
                                        </p:attrNameLst>
                                      </p:cBhvr>
                                      <p:tavLst>
                                        <p:tav tm="0">
                                          <p:val>
                                            <p:strVal val="#ppt_y"/>
                                          </p:val>
                                        </p:tav>
                                        <p:tav tm="100000">
                                          <p:val>
                                            <p:strVal val="#ppt_y"/>
                                          </p:val>
                                        </p:tav>
                                      </p:tavLst>
                                    </p:anim>
                                  </p:childTnLst>
                                </p:cTn>
                              </p:par>
                              <p:par>
                                <p:cTn id="107" presetID="10" presetClass="entr" presetSubtype="0" fill="hold" nodeType="withEffect">
                                  <p:stCondLst>
                                    <p:cond delay="100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106"/>
                                        </p:tgtEl>
                                        <p:attrNameLst>
                                          <p:attrName>style.visibility</p:attrName>
                                        </p:attrNameLst>
                                      </p:cBhvr>
                                      <p:to>
                                        <p:strVal val="visible"/>
                                      </p:to>
                                    </p:set>
                                    <p:animEffect transition="in" filter="fade">
                                      <p:cBhvr>
                                        <p:cTn id="112" dur="500"/>
                                        <p:tgtEl>
                                          <p:spTgt spid="106"/>
                                        </p:tgtEl>
                                      </p:cBhvr>
                                    </p:animEffect>
                                  </p:childTnLst>
                                </p:cTn>
                              </p:par>
                              <p:par>
                                <p:cTn id="113" presetID="10" presetClass="entr" presetSubtype="0" fill="hold" grpId="0" nodeType="withEffect">
                                  <p:stCondLst>
                                    <p:cond delay="1500"/>
                                  </p:stCondLst>
                                  <p:childTnLst>
                                    <p:set>
                                      <p:cBhvr>
                                        <p:cTn id="114" dur="1" fill="hold">
                                          <p:stCondLst>
                                            <p:cond delay="0"/>
                                          </p:stCondLst>
                                        </p:cTn>
                                        <p:tgtEl>
                                          <p:spTgt spid="108"/>
                                        </p:tgtEl>
                                        <p:attrNameLst>
                                          <p:attrName>style.visibility</p:attrName>
                                        </p:attrNameLst>
                                      </p:cBhvr>
                                      <p:to>
                                        <p:strVal val="visible"/>
                                      </p:to>
                                    </p:set>
                                    <p:animEffect transition="in" filter="fade">
                                      <p:cBhvr>
                                        <p:cTn id="115" dur="500"/>
                                        <p:tgtEl>
                                          <p:spTgt spid="108"/>
                                        </p:tgtEl>
                                      </p:cBhvr>
                                    </p:animEffect>
                                  </p:childTnLst>
                                </p:cTn>
                              </p:par>
                              <p:par>
                                <p:cTn id="116" presetID="10" presetClass="entr" presetSubtype="0" fill="hold" grpId="0" nodeType="withEffect">
                                  <p:stCondLst>
                                    <p:cond delay="1500"/>
                                  </p:stCondLst>
                                  <p:childTnLst>
                                    <p:set>
                                      <p:cBhvr>
                                        <p:cTn id="117" dur="1" fill="hold">
                                          <p:stCondLst>
                                            <p:cond delay="0"/>
                                          </p:stCondLst>
                                        </p:cTn>
                                        <p:tgtEl>
                                          <p:spTgt spid="110"/>
                                        </p:tgtEl>
                                        <p:attrNameLst>
                                          <p:attrName>style.visibility</p:attrName>
                                        </p:attrNameLst>
                                      </p:cBhvr>
                                      <p:to>
                                        <p:strVal val="visible"/>
                                      </p:to>
                                    </p:set>
                                    <p:animEffect transition="in" filter="fade">
                                      <p:cBhvr>
                                        <p:cTn id="118" dur="500"/>
                                        <p:tgtEl>
                                          <p:spTgt spid="110"/>
                                        </p:tgtEl>
                                      </p:cBhvr>
                                    </p:animEffect>
                                  </p:childTnLst>
                                </p:cTn>
                              </p:par>
                              <p:par>
                                <p:cTn id="119" presetID="10" presetClass="entr" presetSubtype="0" fill="hold" grpId="0" nodeType="withEffect">
                                  <p:stCondLst>
                                    <p:cond delay="1500"/>
                                  </p:stCondLst>
                                  <p:childTnLst>
                                    <p:set>
                                      <p:cBhvr>
                                        <p:cTn id="120" dur="1" fill="hold">
                                          <p:stCondLst>
                                            <p:cond delay="0"/>
                                          </p:stCondLst>
                                        </p:cTn>
                                        <p:tgtEl>
                                          <p:spTgt spid="112"/>
                                        </p:tgtEl>
                                        <p:attrNameLst>
                                          <p:attrName>style.visibility</p:attrName>
                                        </p:attrNameLst>
                                      </p:cBhvr>
                                      <p:to>
                                        <p:strVal val="visible"/>
                                      </p:to>
                                    </p:set>
                                    <p:animEffect transition="in" filter="fade">
                                      <p:cBhvr>
                                        <p:cTn id="121" dur="500"/>
                                        <p:tgtEl>
                                          <p:spTgt spid="112"/>
                                        </p:tgtEl>
                                      </p:cBhvr>
                                    </p:animEffect>
                                  </p:childTnLst>
                                </p:cTn>
                              </p:par>
                              <p:par>
                                <p:cTn id="122" presetID="10" presetClass="entr" presetSubtype="0" fill="hold" grpId="0" nodeType="withEffect">
                                  <p:stCondLst>
                                    <p:cond delay="2000"/>
                                  </p:stCondLst>
                                  <p:childTnLst>
                                    <p:set>
                                      <p:cBhvr>
                                        <p:cTn id="123" dur="1" fill="hold">
                                          <p:stCondLst>
                                            <p:cond delay="0"/>
                                          </p:stCondLst>
                                        </p:cTn>
                                        <p:tgtEl>
                                          <p:spTgt spid="107"/>
                                        </p:tgtEl>
                                        <p:attrNameLst>
                                          <p:attrName>style.visibility</p:attrName>
                                        </p:attrNameLst>
                                      </p:cBhvr>
                                      <p:to>
                                        <p:strVal val="visible"/>
                                      </p:to>
                                    </p:set>
                                    <p:animEffect transition="in" filter="fade">
                                      <p:cBhvr>
                                        <p:cTn id="124" dur="500"/>
                                        <p:tgtEl>
                                          <p:spTgt spid="107"/>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109"/>
                                        </p:tgtEl>
                                        <p:attrNameLst>
                                          <p:attrName>style.visibility</p:attrName>
                                        </p:attrNameLst>
                                      </p:cBhvr>
                                      <p:to>
                                        <p:strVal val="visible"/>
                                      </p:to>
                                    </p:set>
                                    <p:animEffect transition="in" filter="fade">
                                      <p:cBhvr>
                                        <p:cTn id="127" dur="500"/>
                                        <p:tgtEl>
                                          <p:spTgt spid="109"/>
                                        </p:tgtEl>
                                      </p:cBhvr>
                                    </p:animEffect>
                                  </p:childTnLst>
                                </p:cTn>
                              </p:par>
                              <p:par>
                                <p:cTn id="128" presetID="10" presetClass="entr" presetSubtype="0" fill="hold" grpId="0" nodeType="withEffect">
                                  <p:stCondLst>
                                    <p:cond delay="2000"/>
                                  </p:stCondLst>
                                  <p:childTnLst>
                                    <p:set>
                                      <p:cBhvr>
                                        <p:cTn id="129" dur="1" fill="hold">
                                          <p:stCondLst>
                                            <p:cond delay="0"/>
                                          </p:stCondLst>
                                        </p:cTn>
                                        <p:tgtEl>
                                          <p:spTgt spid="111"/>
                                        </p:tgtEl>
                                        <p:attrNameLst>
                                          <p:attrName>style.visibility</p:attrName>
                                        </p:attrNameLst>
                                      </p:cBhvr>
                                      <p:to>
                                        <p:strVal val="visible"/>
                                      </p:to>
                                    </p:set>
                                    <p:animEffect transition="in" filter="fade">
                                      <p:cBhvr>
                                        <p:cTn id="130" dur="500"/>
                                        <p:tgtEl>
                                          <p:spTgt spid="111"/>
                                        </p:tgtEl>
                                      </p:cBhvr>
                                    </p:animEffect>
                                  </p:childTnLst>
                                </p:cTn>
                              </p:par>
                              <p:par>
                                <p:cTn id="131" presetID="10" presetClass="entr" presetSubtype="0" fill="hold" grpId="0" nodeType="withEffect">
                                  <p:stCondLst>
                                    <p:cond delay="2000"/>
                                  </p:stCondLst>
                                  <p:childTnLst>
                                    <p:set>
                                      <p:cBhvr>
                                        <p:cTn id="132" dur="1" fill="hold">
                                          <p:stCondLst>
                                            <p:cond delay="0"/>
                                          </p:stCondLst>
                                        </p:cTn>
                                        <p:tgtEl>
                                          <p:spTgt spid="113"/>
                                        </p:tgtEl>
                                        <p:attrNameLst>
                                          <p:attrName>style.visibility</p:attrName>
                                        </p:attrNameLst>
                                      </p:cBhvr>
                                      <p:to>
                                        <p:strVal val="visible"/>
                                      </p:to>
                                    </p:set>
                                    <p:animEffect transition="in" filter="fade">
                                      <p:cBhvr>
                                        <p:cTn id="133" dur="500"/>
                                        <p:tgtEl>
                                          <p:spTgt spid="113"/>
                                        </p:tgtEl>
                                      </p:cBhvr>
                                    </p:animEffect>
                                  </p:childTnLst>
                                </p:cTn>
                              </p:par>
                              <p:par>
                                <p:cTn id="134" presetID="2" presetClass="entr" presetSubtype="2" fill="hold" grpId="0" nodeType="withEffect">
                                  <p:stCondLst>
                                    <p:cond delay="500"/>
                                  </p:stCondLst>
                                  <p:childTnLst>
                                    <p:set>
                                      <p:cBhvr>
                                        <p:cTn id="135" dur="1" fill="hold">
                                          <p:stCondLst>
                                            <p:cond delay="0"/>
                                          </p:stCondLst>
                                        </p:cTn>
                                        <p:tgtEl>
                                          <p:spTgt spid="118"/>
                                        </p:tgtEl>
                                        <p:attrNameLst>
                                          <p:attrName>style.visibility</p:attrName>
                                        </p:attrNameLst>
                                      </p:cBhvr>
                                      <p:to>
                                        <p:strVal val="visible"/>
                                      </p:to>
                                    </p:set>
                                    <p:anim calcmode="lin" valueType="num">
                                      <p:cBhvr additive="base">
                                        <p:cTn id="136" dur="500" fill="hold"/>
                                        <p:tgtEl>
                                          <p:spTgt spid="118"/>
                                        </p:tgtEl>
                                        <p:attrNameLst>
                                          <p:attrName>ppt_x</p:attrName>
                                        </p:attrNameLst>
                                      </p:cBhvr>
                                      <p:tavLst>
                                        <p:tav tm="0">
                                          <p:val>
                                            <p:strVal val="1+#ppt_w/2"/>
                                          </p:val>
                                        </p:tav>
                                        <p:tav tm="100000">
                                          <p:val>
                                            <p:strVal val="#ppt_x"/>
                                          </p:val>
                                        </p:tav>
                                      </p:tavLst>
                                    </p:anim>
                                    <p:anim calcmode="lin" valueType="num">
                                      <p:cBhvr additive="base">
                                        <p:cTn id="137" dur="500" fill="hold"/>
                                        <p:tgtEl>
                                          <p:spTgt spid="118"/>
                                        </p:tgtEl>
                                        <p:attrNameLst>
                                          <p:attrName>ppt_y</p:attrName>
                                        </p:attrNameLst>
                                      </p:cBhvr>
                                      <p:tavLst>
                                        <p:tav tm="0">
                                          <p:val>
                                            <p:strVal val="#ppt_y"/>
                                          </p:val>
                                        </p:tav>
                                        <p:tav tm="100000">
                                          <p:val>
                                            <p:strVal val="#ppt_y"/>
                                          </p:val>
                                        </p:tav>
                                      </p:tavLst>
                                    </p:anim>
                                  </p:childTnLst>
                                </p:cTn>
                              </p:par>
                              <p:par>
                                <p:cTn id="138" presetID="10" presetClass="entr" presetSubtype="0" fill="hold" grpId="0" nodeType="withEffect">
                                  <p:stCondLst>
                                    <p:cond delay="1500"/>
                                  </p:stCondLst>
                                  <p:childTnLst>
                                    <p:set>
                                      <p:cBhvr>
                                        <p:cTn id="139" dur="1" fill="hold">
                                          <p:stCondLst>
                                            <p:cond delay="0"/>
                                          </p:stCondLst>
                                        </p:cTn>
                                        <p:tgtEl>
                                          <p:spTgt spid="122"/>
                                        </p:tgtEl>
                                        <p:attrNameLst>
                                          <p:attrName>style.visibility</p:attrName>
                                        </p:attrNameLst>
                                      </p:cBhvr>
                                      <p:to>
                                        <p:strVal val="visible"/>
                                      </p:to>
                                    </p:set>
                                    <p:animEffect transition="in" filter="fade">
                                      <p:cBhvr>
                                        <p:cTn id="140" dur="500"/>
                                        <p:tgtEl>
                                          <p:spTgt spid="122"/>
                                        </p:tgtEl>
                                      </p:cBhvr>
                                    </p:animEffect>
                                  </p:childTnLst>
                                </p:cTn>
                              </p:par>
                              <p:par>
                                <p:cTn id="141" presetID="10" presetClass="entr" presetSubtype="0" fill="hold" grpId="0" nodeType="withEffect">
                                  <p:stCondLst>
                                    <p:cond delay="2000"/>
                                  </p:stCondLst>
                                  <p:childTnLst>
                                    <p:set>
                                      <p:cBhvr>
                                        <p:cTn id="142" dur="1" fill="hold">
                                          <p:stCondLst>
                                            <p:cond delay="0"/>
                                          </p:stCondLst>
                                        </p:cTn>
                                        <p:tgtEl>
                                          <p:spTgt spid="123"/>
                                        </p:tgtEl>
                                        <p:attrNameLst>
                                          <p:attrName>style.visibility</p:attrName>
                                        </p:attrNameLst>
                                      </p:cBhvr>
                                      <p:to>
                                        <p:strVal val="visible"/>
                                      </p:to>
                                    </p:set>
                                    <p:animEffect transition="in" filter="fade">
                                      <p:cBhvr>
                                        <p:cTn id="143" dur="500"/>
                                        <p:tgtEl>
                                          <p:spTgt spid="123"/>
                                        </p:tgtEl>
                                      </p:cBhvr>
                                    </p:animEffect>
                                  </p:childTnLst>
                                </p:cTn>
                              </p:par>
                              <p:par>
                                <p:cTn id="144" presetID="10" presetClass="entr" presetSubtype="0" fill="hold" nodeType="withEffect">
                                  <p:stCondLst>
                                    <p:cond delay="1000"/>
                                  </p:stCondLst>
                                  <p:childTnLst>
                                    <p:set>
                                      <p:cBhvr>
                                        <p:cTn id="145" dur="1" fill="hold">
                                          <p:stCondLst>
                                            <p:cond delay="0"/>
                                          </p:stCondLst>
                                        </p:cTn>
                                        <p:tgtEl>
                                          <p:spTgt spid="125"/>
                                        </p:tgtEl>
                                        <p:attrNameLst>
                                          <p:attrName>style.visibility</p:attrName>
                                        </p:attrNameLst>
                                      </p:cBhvr>
                                      <p:to>
                                        <p:strVal val="visible"/>
                                      </p:to>
                                    </p:set>
                                    <p:animEffect transition="in" filter="fade">
                                      <p:cBhvr>
                                        <p:cTn id="146" dur="500"/>
                                        <p:tgtEl>
                                          <p:spTgt spid="125"/>
                                        </p:tgtEl>
                                      </p:cBhvr>
                                    </p:animEffect>
                                  </p:childTnLst>
                                </p:cTn>
                              </p:par>
                              <p:par>
                                <p:cTn id="147" presetID="10" presetClass="entr" presetSubtype="0" fill="hold" nodeType="withEffect">
                                  <p:stCondLst>
                                    <p:cond delay="1000"/>
                                  </p:stCondLst>
                                  <p:childTnLst>
                                    <p:set>
                                      <p:cBhvr>
                                        <p:cTn id="148" dur="1" fill="hold">
                                          <p:stCondLst>
                                            <p:cond delay="0"/>
                                          </p:stCondLst>
                                        </p:cTn>
                                        <p:tgtEl>
                                          <p:spTgt spid="130"/>
                                        </p:tgtEl>
                                        <p:attrNameLst>
                                          <p:attrName>style.visibility</p:attrName>
                                        </p:attrNameLst>
                                      </p:cBhvr>
                                      <p:to>
                                        <p:strVal val="visible"/>
                                      </p:to>
                                    </p:set>
                                    <p:animEffect transition="in" filter="fade">
                                      <p:cBhvr>
                                        <p:cTn id="149" dur="500"/>
                                        <p:tgtEl>
                                          <p:spTgt spid="130"/>
                                        </p:tgtEl>
                                      </p:cBhvr>
                                    </p:animEffect>
                                  </p:childTnLst>
                                </p:cTn>
                              </p:par>
                              <p:par>
                                <p:cTn id="150" presetID="10" presetClass="entr" presetSubtype="0" fill="hold" nodeType="withEffect">
                                  <p:stCondLst>
                                    <p:cond delay="1000"/>
                                  </p:stCondLst>
                                  <p:childTnLst>
                                    <p:set>
                                      <p:cBhvr>
                                        <p:cTn id="151" dur="1" fill="hold">
                                          <p:stCondLst>
                                            <p:cond delay="0"/>
                                          </p:stCondLst>
                                        </p:cTn>
                                        <p:tgtEl>
                                          <p:spTgt spid="135"/>
                                        </p:tgtEl>
                                        <p:attrNameLst>
                                          <p:attrName>style.visibility</p:attrName>
                                        </p:attrNameLst>
                                      </p:cBhvr>
                                      <p:to>
                                        <p:strVal val="visible"/>
                                      </p:to>
                                    </p:set>
                                    <p:animEffect transition="in" filter="fade">
                                      <p:cBhvr>
                                        <p:cTn id="152" dur="500"/>
                                        <p:tgtEl>
                                          <p:spTgt spid="135"/>
                                        </p:tgtEl>
                                      </p:cBhvr>
                                    </p:animEffect>
                                  </p:childTnLst>
                                </p:cTn>
                              </p:par>
                              <p:par>
                                <p:cTn id="153" presetID="10" presetClass="entr" presetSubtype="0" fill="hold" nodeType="withEffect">
                                  <p:stCondLst>
                                    <p:cond delay="1000"/>
                                  </p:stCondLst>
                                  <p:childTnLst>
                                    <p:set>
                                      <p:cBhvr>
                                        <p:cTn id="154" dur="1" fill="hold">
                                          <p:stCondLst>
                                            <p:cond delay="0"/>
                                          </p:stCondLst>
                                        </p:cTn>
                                        <p:tgtEl>
                                          <p:spTgt spid="145"/>
                                        </p:tgtEl>
                                        <p:attrNameLst>
                                          <p:attrName>style.visibility</p:attrName>
                                        </p:attrNameLst>
                                      </p:cBhvr>
                                      <p:to>
                                        <p:strVal val="visible"/>
                                      </p:to>
                                    </p:set>
                                    <p:animEffect transition="in" filter="fade">
                                      <p:cBhvr>
                                        <p:cTn id="155" dur="500"/>
                                        <p:tgtEl>
                                          <p:spTgt spid="145"/>
                                        </p:tgtEl>
                                      </p:cBhvr>
                                    </p:animEffect>
                                  </p:childTnLst>
                                </p:cTn>
                              </p:par>
                              <p:par>
                                <p:cTn id="156" presetID="10" presetClass="entr" presetSubtype="0" fill="hold" nodeType="withEffect">
                                  <p:stCondLst>
                                    <p:cond delay="1000"/>
                                  </p:stCondLst>
                                  <p:childTnLst>
                                    <p:set>
                                      <p:cBhvr>
                                        <p:cTn id="157" dur="1" fill="hold">
                                          <p:stCondLst>
                                            <p:cond delay="0"/>
                                          </p:stCondLst>
                                        </p:cTn>
                                        <p:tgtEl>
                                          <p:spTgt spid="150"/>
                                        </p:tgtEl>
                                        <p:attrNameLst>
                                          <p:attrName>style.visibility</p:attrName>
                                        </p:attrNameLst>
                                      </p:cBhvr>
                                      <p:to>
                                        <p:strVal val="visible"/>
                                      </p:to>
                                    </p:set>
                                    <p:animEffect transition="in" filter="fade">
                                      <p:cBhvr>
                                        <p:cTn id="158" dur="500"/>
                                        <p:tgtEl>
                                          <p:spTgt spid="150"/>
                                        </p:tgtEl>
                                      </p:cBhvr>
                                    </p:animEffect>
                                  </p:childTnLst>
                                </p:cTn>
                              </p:par>
                              <p:par>
                                <p:cTn id="159" presetID="10" presetClass="entr" presetSubtype="0" fill="hold" nodeType="withEffect">
                                  <p:stCondLst>
                                    <p:cond delay="1000"/>
                                  </p:stCondLst>
                                  <p:childTnLst>
                                    <p:set>
                                      <p:cBhvr>
                                        <p:cTn id="160" dur="1" fill="hold">
                                          <p:stCondLst>
                                            <p:cond delay="0"/>
                                          </p:stCondLst>
                                        </p:cTn>
                                        <p:tgtEl>
                                          <p:spTgt spid="155"/>
                                        </p:tgtEl>
                                        <p:attrNameLst>
                                          <p:attrName>style.visibility</p:attrName>
                                        </p:attrNameLst>
                                      </p:cBhvr>
                                      <p:to>
                                        <p:strVal val="visible"/>
                                      </p:to>
                                    </p:set>
                                    <p:animEffect transition="in" filter="fade">
                                      <p:cBhvr>
                                        <p:cTn id="161" dur="500"/>
                                        <p:tgtEl>
                                          <p:spTgt spid="155"/>
                                        </p:tgtEl>
                                      </p:cBhvr>
                                    </p:animEffect>
                                  </p:childTnLst>
                                </p:cTn>
                              </p:par>
                              <p:par>
                                <p:cTn id="162" presetID="10" presetClass="entr" presetSubtype="0" fill="hold" nodeType="withEffect">
                                  <p:stCondLst>
                                    <p:cond delay="1000"/>
                                  </p:stCondLst>
                                  <p:childTnLst>
                                    <p:set>
                                      <p:cBhvr>
                                        <p:cTn id="163" dur="1" fill="hold">
                                          <p:stCondLst>
                                            <p:cond delay="0"/>
                                          </p:stCondLst>
                                        </p:cTn>
                                        <p:tgtEl>
                                          <p:spTgt spid="160"/>
                                        </p:tgtEl>
                                        <p:attrNameLst>
                                          <p:attrName>style.visibility</p:attrName>
                                        </p:attrNameLst>
                                      </p:cBhvr>
                                      <p:to>
                                        <p:strVal val="visible"/>
                                      </p:to>
                                    </p:set>
                                    <p:animEffect transition="in" filter="fade">
                                      <p:cBhvr>
                                        <p:cTn id="164" dur="500"/>
                                        <p:tgtEl>
                                          <p:spTgt spid="160"/>
                                        </p:tgtEl>
                                      </p:cBhvr>
                                    </p:animEffect>
                                  </p:childTnLst>
                                </p:cTn>
                              </p:par>
                              <p:par>
                                <p:cTn id="165" presetID="10" presetClass="entr" presetSubtype="0" fill="hold" nodeType="withEffect">
                                  <p:stCondLst>
                                    <p:cond delay="1000"/>
                                  </p:stCondLst>
                                  <p:childTnLst>
                                    <p:set>
                                      <p:cBhvr>
                                        <p:cTn id="166" dur="1" fill="hold">
                                          <p:stCondLst>
                                            <p:cond delay="0"/>
                                          </p:stCondLst>
                                        </p:cTn>
                                        <p:tgtEl>
                                          <p:spTgt spid="165"/>
                                        </p:tgtEl>
                                        <p:attrNameLst>
                                          <p:attrName>style.visibility</p:attrName>
                                        </p:attrNameLst>
                                      </p:cBhvr>
                                      <p:to>
                                        <p:strVal val="visible"/>
                                      </p:to>
                                    </p:set>
                                    <p:animEffect transition="in" filter="fade">
                                      <p:cBhvr>
                                        <p:cTn id="167" dur="500"/>
                                        <p:tgtEl>
                                          <p:spTgt spid="165"/>
                                        </p:tgtEl>
                                      </p:cBhvr>
                                    </p:animEffect>
                                  </p:childTnLst>
                                </p:cTn>
                              </p:par>
                              <p:par>
                                <p:cTn id="168" presetID="10" presetClass="entr" presetSubtype="0" fill="hold" nodeType="withEffect">
                                  <p:stCondLst>
                                    <p:cond delay="1000"/>
                                  </p:stCondLst>
                                  <p:childTnLst>
                                    <p:set>
                                      <p:cBhvr>
                                        <p:cTn id="169" dur="1" fill="hold">
                                          <p:stCondLst>
                                            <p:cond delay="0"/>
                                          </p:stCondLst>
                                        </p:cTn>
                                        <p:tgtEl>
                                          <p:spTgt spid="170"/>
                                        </p:tgtEl>
                                        <p:attrNameLst>
                                          <p:attrName>style.visibility</p:attrName>
                                        </p:attrNameLst>
                                      </p:cBhvr>
                                      <p:to>
                                        <p:strVal val="visible"/>
                                      </p:to>
                                    </p:set>
                                    <p:animEffect transition="in" filter="fade">
                                      <p:cBhvr>
                                        <p:cTn id="170" dur="500"/>
                                        <p:tgtEl>
                                          <p:spTgt spid="170"/>
                                        </p:tgtEl>
                                      </p:cBhvr>
                                    </p:animEffect>
                                  </p:childTnLst>
                                </p:cTn>
                              </p:par>
                              <p:par>
                                <p:cTn id="171" presetID="10" presetClass="entr" presetSubtype="0" fill="hold" nodeType="withEffect">
                                  <p:stCondLst>
                                    <p:cond delay="1000"/>
                                  </p:stCondLst>
                                  <p:childTnLst>
                                    <p:set>
                                      <p:cBhvr>
                                        <p:cTn id="172" dur="1" fill="hold">
                                          <p:stCondLst>
                                            <p:cond delay="0"/>
                                          </p:stCondLst>
                                        </p:cTn>
                                        <p:tgtEl>
                                          <p:spTgt spid="175"/>
                                        </p:tgtEl>
                                        <p:attrNameLst>
                                          <p:attrName>style.visibility</p:attrName>
                                        </p:attrNameLst>
                                      </p:cBhvr>
                                      <p:to>
                                        <p:strVal val="visible"/>
                                      </p:to>
                                    </p:set>
                                    <p:animEffect transition="in" filter="fade">
                                      <p:cBhvr>
                                        <p:cTn id="173" dur="500"/>
                                        <p:tgtEl>
                                          <p:spTgt spid="175"/>
                                        </p:tgtEl>
                                      </p:cBhvr>
                                    </p:animEffect>
                                  </p:childTnLst>
                                </p:cTn>
                              </p:par>
                              <p:par>
                                <p:cTn id="174" presetID="10" presetClass="entr" presetSubtype="0" fill="hold" nodeType="withEffect">
                                  <p:stCondLst>
                                    <p:cond delay="1000"/>
                                  </p:stCondLst>
                                  <p:childTnLst>
                                    <p:set>
                                      <p:cBhvr>
                                        <p:cTn id="175" dur="1" fill="hold">
                                          <p:stCondLst>
                                            <p:cond delay="0"/>
                                          </p:stCondLst>
                                        </p:cTn>
                                        <p:tgtEl>
                                          <p:spTgt spid="180"/>
                                        </p:tgtEl>
                                        <p:attrNameLst>
                                          <p:attrName>style.visibility</p:attrName>
                                        </p:attrNameLst>
                                      </p:cBhvr>
                                      <p:to>
                                        <p:strVal val="visible"/>
                                      </p:to>
                                    </p:set>
                                    <p:animEffect transition="in" filter="fade">
                                      <p:cBhvr>
                                        <p:cTn id="176"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P spid="22" grpId="0" animBg="1"/>
      <p:bldP spid="23" grpId="0" animBg="1"/>
      <p:bldP spid="24" grpId="0" animBg="1"/>
      <p:bldP spid="568" grpId="0"/>
      <p:bldP spid="569" grpId="0"/>
      <p:bldP spid="572" grpId="0"/>
      <p:bldP spid="573" grpId="0"/>
      <p:bldP spid="575" grpId="0"/>
      <p:bldP spid="576" grpId="0"/>
      <p:bldP spid="578" grpId="0"/>
      <p:bldP spid="579" grpId="0"/>
      <p:bldP spid="70" grpId="0" animBg="1"/>
      <p:bldP spid="71" grpId="0" animBg="1"/>
      <p:bldP spid="72" grpId="0" animBg="1"/>
      <p:bldP spid="73" grpId="0" animBg="1"/>
      <p:bldP spid="84" grpId="0"/>
      <p:bldP spid="85" grpId="0"/>
      <p:bldP spid="86" grpId="0"/>
      <p:bldP spid="87" grpId="0"/>
      <p:bldP spid="88" grpId="0"/>
      <p:bldP spid="89" grpId="0"/>
      <p:bldP spid="90" grpId="0"/>
      <p:bldP spid="91" grpId="0"/>
      <p:bldP spid="92" grpId="0" animBg="1"/>
      <p:bldP spid="93" grpId="0" animBg="1"/>
      <p:bldP spid="94" grpId="0" animBg="1"/>
      <p:bldP spid="95" grpId="0" animBg="1"/>
      <p:bldP spid="106" grpId="0"/>
      <p:bldP spid="107" grpId="0"/>
      <p:bldP spid="108" grpId="0"/>
      <p:bldP spid="109" grpId="0"/>
      <p:bldP spid="110" grpId="0"/>
      <p:bldP spid="111" grpId="0"/>
      <p:bldP spid="112" grpId="0"/>
      <p:bldP spid="113" grpId="0"/>
      <p:bldP spid="118" grpId="0" animBg="1"/>
      <p:bldP spid="122" grpId="0"/>
      <p:bldP spid="1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1427093" y="6041329"/>
            <a:ext cx="9337813" cy="646331"/>
          </a:xfrm>
          <a:prstGeom prst="rect">
            <a:avLst/>
          </a:prstGeom>
          <a:noFill/>
        </p:spPr>
        <p:txBody>
          <a:bodyPr wrap="none" rtlCol="0" anchor="ctr">
            <a:spAutoFit/>
          </a:bodyPr>
          <a:lstStyle/>
          <a:p>
            <a:r>
              <a:rPr lang="en-US" sz="3600" b="1" dirty="0">
                <a:latin typeface="+mj-lt"/>
              </a:rPr>
              <a:t>TRACK COUNT BY MAJOR &amp; MINOR KEY</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8384" y="-375343"/>
            <a:ext cx="10375229" cy="6916819"/>
          </a:xfrm>
          <a:prstGeom prst="rect">
            <a:avLst/>
          </a:prstGeom>
        </p:spPr>
      </p:pic>
    </p:spTree>
    <p:extLst>
      <p:ext uri="{BB962C8B-B14F-4D97-AF65-F5344CB8AC3E}">
        <p14:creationId xmlns:p14="http://schemas.microsoft.com/office/powerpoint/2010/main" val="4939200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35B782-7907-47FD-95AE-C4908FD00D06}"/>
              </a:ext>
            </a:extLst>
          </p:cNvPr>
          <p:cNvSpPr>
            <a:spLocks noGrp="1"/>
          </p:cNvSpPr>
          <p:nvPr>
            <p:ph type="title"/>
          </p:nvPr>
        </p:nvSpPr>
        <p:spPr>
          <a:xfrm>
            <a:off x="37170" y="266169"/>
            <a:ext cx="10640208" cy="838852"/>
          </a:xfrm>
        </p:spPr>
        <p:txBody>
          <a:bodyPr/>
          <a:lstStyle/>
          <a:p>
            <a:pPr algn="ctr"/>
            <a:r>
              <a:rPr lang="en-US" dirty="0"/>
              <a:t>PARENTAL ADVISORY LABELING</a:t>
            </a:r>
          </a:p>
        </p:txBody>
      </p:sp>
      <p:pic>
        <p:nvPicPr>
          <p:cNvPr id="4" name="Picture Placeholder 3">
            <a:extLst>
              <a:ext uri="{FF2B5EF4-FFF2-40B4-BE49-F238E27FC236}">
                <a16:creationId xmlns:a16="http://schemas.microsoft.com/office/drawing/2014/main" id="{3F4197D7-B0AB-4E97-98D1-55F138DE1C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56" r="1756"/>
          <a:stretch/>
        </p:blipFill>
        <p:spPr>
          <a:xfrm>
            <a:off x="5841844" y="986366"/>
            <a:ext cx="6150664" cy="5765038"/>
          </a:xfrm>
        </p:spPr>
      </p:pic>
      <p:sp>
        <p:nvSpPr>
          <p:cNvPr id="51" name="TextBox 50">
            <a:extLst>
              <a:ext uri="{FF2B5EF4-FFF2-40B4-BE49-F238E27FC236}">
                <a16:creationId xmlns:a16="http://schemas.microsoft.com/office/drawing/2014/main" id="{0A030DCF-F60D-4F3F-A190-609D89E0E711}"/>
              </a:ext>
            </a:extLst>
          </p:cNvPr>
          <p:cNvSpPr txBox="1"/>
          <p:nvPr/>
        </p:nvSpPr>
        <p:spPr>
          <a:xfrm>
            <a:off x="1329070" y="1875433"/>
            <a:ext cx="4414991" cy="1015663"/>
          </a:xfrm>
          <a:prstGeom prst="rect">
            <a:avLst/>
          </a:prstGeom>
          <a:noFill/>
        </p:spPr>
        <p:txBody>
          <a:bodyPr wrap="none" rtlCol="0">
            <a:spAutoFit/>
          </a:bodyPr>
          <a:lstStyle/>
          <a:p>
            <a:r>
              <a:rPr lang="en-US" sz="2000" b="1" dirty="0"/>
              <a:t>Result of Parents Music </a:t>
            </a:r>
          </a:p>
          <a:p>
            <a:r>
              <a:rPr lang="en-US" sz="2000" b="1" dirty="0"/>
              <a:t>Resource Center (PMRC) </a:t>
            </a:r>
          </a:p>
          <a:p>
            <a:r>
              <a:rPr lang="en-US" sz="2000" b="1" dirty="0"/>
              <a:t>Congressional Hearings in 1985</a:t>
            </a:r>
          </a:p>
        </p:txBody>
      </p:sp>
      <p:sp>
        <p:nvSpPr>
          <p:cNvPr id="55" name="TextBox 54">
            <a:extLst>
              <a:ext uri="{FF2B5EF4-FFF2-40B4-BE49-F238E27FC236}">
                <a16:creationId xmlns:a16="http://schemas.microsoft.com/office/drawing/2014/main" id="{B9E1C728-9010-4E88-865F-67BC4EB2673B}"/>
              </a:ext>
            </a:extLst>
          </p:cNvPr>
          <p:cNvSpPr txBox="1"/>
          <p:nvPr/>
        </p:nvSpPr>
        <p:spPr>
          <a:xfrm>
            <a:off x="1334625" y="2922359"/>
            <a:ext cx="4262705" cy="707886"/>
          </a:xfrm>
          <a:prstGeom prst="rect">
            <a:avLst/>
          </a:prstGeom>
          <a:noFill/>
        </p:spPr>
        <p:txBody>
          <a:bodyPr wrap="none" rtlCol="0">
            <a:spAutoFit/>
          </a:bodyPr>
          <a:lstStyle/>
          <a:p>
            <a:r>
              <a:rPr lang="en-US" sz="2000" b="1" dirty="0"/>
              <a:t>Labels are voluntarily applied </a:t>
            </a:r>
          </a:p>
          <a:p>
            <a:r>
              <a:rPr lang="en-US" sz="2000" b="1" dirty="0"/>
              <a:t>by record labels or artists</a:t>
            </a:r>
          </a:p>
        </p:txBody>
      </p:sp>
      <p:sp>
        <p:nvSpPr>
          <p:cNvPr id="58" name="TextBox 57">
            <a:extLst>
              <a:ext uri="{FF2B5EF4-FFF2-40B4-BE49-F238E27FC236}">
                <a16:creationId xmlns:a16="http://schemas.microsoft.com/office/drawing/2014/main" id="{244BCA52-81B6-4713-8F6A-EDE2F84A289B}"/>
              </a:ext>
            </a:extLst>
          </p:cNvPr>
          <p:cNvSpPr txBox="1"/>
          <p:nvPr/>
        </p:nvSpPr>
        <p:spPr>
          <a:xfrm>
            <a:off x="1329070" y="3661508"/>
            <a:ext cx="3047629" cy="400110"/>
          </a:xfrm>
          <a:prstGeom prst="rect">
            <a:avLst/>
          </a:prstGeom>
          <a:noFill/>
        </p:spPr>
        <p:txBody>
          <a:bodyPr wrap="none" rtlCol="0">
            <a:spAutoFit/>
          </a:bodyPr>
          <a:lstStyle/>
          <a:p>
            <a:r>
              <a:rPr lang="en-US" sz="2000" b="1" dirty="0"/>
              <a:t>Album-wide labeling</a:t>
            </a:r>
          </a:p>
        </p:txBody>
      </p:sp>
      <p:sp>
        <p:nvSpPr>
          <p:cNvPr id="61" name="TextBox 60">
            <a:extLst>
              <a:ext uri="{FF2B5EF4-FFF2-40B4-BE49-F238E27FC236}">
                <a16:creationId xmlns:a16="http://schemas.microsoft.com/office/drawing/2014/main" id="{8863605E-3EF7-4A19-8006-9357E466FD00}"/>
              </a:ext>
            </a:extLst>
          </p:cNvPr>
          <p:cNvSpPr txBox="1"/>
          <p:nvPr/>
        </p:nvSpPr>
        <p:spPr>
          <a:xfrm>
            <a:off x="1329070" y="4198326"/>
            <a:ext cx="3950120" cy="400110"/>
          </a:xfrm>
          <a:prstGeom prst="rect">
            <a:avLst/>
          </a:prstGeom>
          <a:noFill/>
        </p:spPr>
        <p:txBody>
          <a:bodyPr wrap="none" rtlCol="0">
            <a:spAutoFit/>
          </a:bodyPr>
          <a:lstStyle/>
          <a:p>
            <a:r>
              <a:rPr lang="en-US" sz="2000" b="1" dirty="0"/>
              <a:t>No set standard for labeling</a:t>
            </a:r>
          </a:p>
        </p:txBody>
      </p:sp>
      <p:sp>
        <p:nvSpPr>
          <p:cNvPr id="64" name="TextBox 63">
            <a:extLst>
              <a:ext uri="{FF2B5EF4-FFF2-40B4-BE49-F238E27FC236}">
                <a16:creationId xmlns:a16="http://schemas.microsoft.com/office/drawing/2014/main" id="{2CCC3DA1-02DF-4450-92F7-1EA17657D148}"/>
              </a:ext>
            </a:extLst>
          </p:cNvPr>
          <p:cNvSpPr txBox="1"/>
          <p:nvPr/>
        </p:nvSpPr>
        <p:spPr>
          <a:xfrm>
            <a:off x="1329070" y="4717630"/>
            <a:ext cx="4774064" cy="400110"/>
          </a:xfrm>
          <a:prstGeom prst="rect">
            <a:avLst/>
          </a:prstGeom>
          <a:noFill/>
        </p:spPr>
        <p:txBody>
          <a:bodyPr wrap="none" rtlCol="0">
            <a:spAutoFit/>
          </a:bodyPr>
          <a:lstStyle/>
          <a:p>
            <a:r>
              <a:rPr lang="en-US" sz="2000" b="1" dirty="0"/>
              <a:t>Labeling assessment inconsistent</a:t>
            </a:r>
          </a:p>
        </p:txBody>
      </p:sp>
      <p:sp>
        <p:nvSpPr>
          <p:cNvPr id="67" name="TextBox 66">
            <a:extLst>
              <a:ext uri="{FF2B5EF4-FFF2-40B4-BE49-F238E27FC236}">
                <a16:creationId xmlns:a16="http://schemas.microsoft.com/office/drawing/2014/main" id="{446A6909-8B2F-4919-BCC1-67ECA18ED810}"/>
              </a:ext>
            </a:extLst>
          </p:cNvPr>
          <p:cNvSpPr txBox="1"/>
          <p:nvPr/>
        </p:nvSpPr>
        <p:spPr>
          <a:xfrm>
            <a:off x="1329070" y="5236934"/>
            <a:ext cx="4373313" cy="707886"/>
          </a:xfrm>
          <a:prstGeom prst="rect">
            <a:avLst/>
          </a:prstGeom>
          <a:noFill/>
        </p:spPr>
        <p:txBody>
          <a:bodyPr wrap="none" rtlCol="0">
            <a:spAutoFit/>
          </a:bodyPr>
          <a:lstStyle/>
          <a:p>
            <a:r>
              <a:rPr lang="en-US" sz="2000" b="1" dirty="0"/>
              <a:t>Missing data: non explicit, </a:t>
            </a:r>
          </a:p>
          <a:p>
            <a:r>
              <a:rPr lang="en-US" sz="2000" b="1" dirty="0"/>
              <a:t>non-labeled &amp; unknown status</a:t>
            </a:r>
          </a:p>
        </p:txBody>
      </p:sp>
      <p:sp>
        <p:nvSpPr>
          <p:cNvPr id="16" name="TextBox 15">
            <a:extLst>
              <a:ext uri="{FF2B5EF4-FFF2-40B4-BE49-F238E27FC236}">
                <a16:creationId xmlns:a16="http://schemas.microsoft.com/office/drawing/2014/main" id="{91EE21DB-2C2E-1A44-8276-AE6B9A2961D0}"/>
              </a:ext>
            </a:extLst>
          </p:cNvPr>
          <p:cNvSpPr txBox="1"/>
          <p:nvPr/>
        </p:nvSpPr>
        <p:spPr>
          <a:xfrm>
            <a:off x="401820" y="6205125"/>
            <a:ext cx="11111307" cy="461665"/>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“Parental Advisory Label – RIAA”. RIAA, 13 January 2022, </a:t>
            </a:r>
          </a:p>
          <a:p>
            <a:r>
              <a:rPr lang="en-US" sz="1200" dirty="0">
                <a:solidFill>
                  <a:schemeClr val="bg1">
                    <a:lumMod val="50000"/>
                  </a:schemeClr>
                </a:solidFill>
                <a:latin typeface="Poppins SemiBold" pitchFamily="2" charset="77"/>
                <a:cs typeface="Poppins SemiBold" pitchFamily="2" charset="77"/>
              </a:rPr>
              <a:t>https://</a:t>
            </a:r>
            <a:r>
              <a:rPr lang="en-US" sz="1200" dirty="0" err="1">
                <a:solidFill>
                  <a:schemeClr val="bg1">
                    <a:lumMod val="50000"/>
                  </a:schemeClr>
                </a:solidFill>
                <a:latin typeface="Poppins SemiBold" pitchFamily="2" charset="77"/>
                <a:cs typeface="Poppins SemiBold" pitchFamily="2" charset="77"/>
              </a:rPr>
              <a:t>www.riaa.com</a:t>
            </a:r>
            <a:r>
              <a:rPr lang="en-US" sz="1200" dirty="0">
                <a:solidFill>
                  <a:schemeClr val="bg1">
                    <a:lumMod val="50000"/>
                  </a:schemeClr>
                </a:solidFill>
                <a:latin typeface="Poppins SemiBold" pitchFamily="2" charset="77"/>
                <a:cs typeface="Poppins SemiBold" pitchFamily="2" charset="77"/>
              </a:rPr>
              <a:t>/resources-learning/parental-advisory-label/</a:t>
            </a:r>
          </a:p>
        </p:txBody>
      </p:sp>
      <p:sp>
        <p:nvSpPr>
          <p:cNvPr id="50" name="Freeform: Shape 49">
            <a:extLst>
              <a:ext uri="{FF2B5EF4-FFF2-40B4-BE49-F238E27FC236}">
                <a16:creationId xmlns:a16="http://schemas.microsoft.com/office/drawing/2014/main" id="{9BAE0BE0-16DA-4423-B51E-A9F6D5CF6488}"/>
              </a:ext>
            </a:extLst>
          </p:cNvPr>
          <p:cNvSpPr/>
          <p:nvPr/>
        </p:nvSpPr>
        <p:spPr>
          <a:xfrm>
            <a:off x="815717" y="187543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1BC6400-2095-4280-A676-04072FEC4A52}"/>
              </a:ext>
            </a:extLst>
          </p:cNvPr>
          <p:cNvSpPr/>
          <p:nvPr/>
        </p:nvSpPr>
        <p:spPr>
          <a:xfrm>
            <a:off x="815717" y="292270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4E6C615-EB0C-4B36-AAC4-D3706AD7B194}"/>
              </a:ext>
            </a:extLst>
          </p:cNvPr>
          <p:cNvSpPr/>
          <p:nvPr/>
        </p:nvSpPr>
        <p:spPr>
          <a:xfrm>
            <a:off x="815717" y="3678845"/>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9E670D7-4FAA-4080-A998-CA126303B57E}"/>
              </a:ext>
            </a:extLst>
          </p:cNvPr>
          <p:cNvSpPr/>
          <p:nvPr/>
        </p:nvSpPr>
        <p:spPr>
          <a:xfrm>
            <a:off x="815717" y="421566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033CD7A-F9BF-49F3-B3E3-13EF021647B1}"/>
              </a:ext>
            </a:extLst>
          </p:cNvPr>
          <p:cNvSpPr/>
          <p:nvPr/>
        </p:nvSpPr>
        <p:spPr>
          <a:xfrm>
            <a:off x="815717" y="4734967"/>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B133259-17D8-4049-A957-FC3795A1FA44}"/>
              </a:ext>
            </a:extLst>
          </p:cNvPr>
          <p:cNvSpPr/>
          <p:nvPr/>
        </p:nvSpPr>
        <p:spPr>
          <a:xfrm>
            <a:off x="815717" y="5254271"/>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Tree>
    <p:extLst>
      <p:ext uri="{BB962C8B-B14F-4D97-AF65-F5344CB8AC3E}">
        <p14:creationId xmlns:p14="http://schemas.microsoft.com/office/powerpoint/2010/main" val="18032033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left)">
                                      <p:cBhvr>
                                        <p:cTn id="61" dur="500"/>
                                        <p:tgtEl>
                                          <p:spTgt spid="67"/>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1" grpId="0"/>
      <p:bldP spid="55" grpId="0"/>
      <p:bldP spid="58" grpId="0"/>
      <p:bldP spid="61" grpId="0"/>
      <p:bldP spid="64" grpId="0"/>
      <p:bldP spid="67" grpId="0"/>
      <p:bldP spid="16" grpId="0"/>
      <p:bldP spid="50" grpId="0" animBg="1"/>
      <p:bldP spid="54" grpId="0" animBg="1"/>
      <p:bldP spid="57" grpId="0" animBg="1"/>
      <p:bldP spid="60" grpId="0" animBg="1"/>
      <p:bldP spid="63" grpId="0" animBg="1"/>
      <p:bldP spid="6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2276685" y="427611"/>
            <a:ext cx="7638630" cy="646331"/>
          </a:xfrm>
          <a:prstGeom prst="rect">
            <a:avLst/>
          </a:prstGeom>
          <a:noFill/>
        </p:spPr>
        <p:txBody>
          <a:bodyPr wrap="none" rtlCol="0" anchor="ctr">
            <a:spAutoFit/>
          </a:bodyPr>
          <a:lstStyle/>
          <a:p>
            <a:r>
              <a:rPr lang="en-US" sz="3600" b="1" dirty="0">
                <a:latin typeface="+mj-lt"/>
              </a:rPr>
              <a:t>CHANGE IN VALENCE OVER TIME</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0724" y="1073942"/>
            <a:ext cx="7872086" cy="5290552"/>
          </a:xfrm>
          <a:prstGeom prst="rect">
            <a:avLst/>
          </a:prstGeom>
        </p:spPr>
      </p:pic>
    </p:spTree>
    <p:extLst>
      <p:ext uri="{BB962C8B-B14F-4D97-AF65-F5344CB8AC3E}">
        <p14:creationId xmlns:p14="http://schemas.microsoft.com/office/powerpoint/2010/main" val="5510925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1172220" y="427610"/>
            <a:ext cx="9847569" cy="646331"/>
          </a:xfrm>
          <a:prstGeom prst="rect">
            <a:avLst/>
          </a:prstGeom>
          <a:noFill/>
        </p:spPr>
        <p:txBody>
          <a:bodyPr wrap="none" rtlCol="0" anchor="ctr">
            <a:spAutoFit/>
          </a:bodyPr>
          <a:lstStyle/>
          <a:p>
            <a:pPr algn="ctr"/>
            <a:r>
              <a:rPr lang="en-US" sz="3600" b="1" dirty="0">
                <a:latin typeface="+mj-lt"/>
              </a:rPr>
              <a:t>DISTRIBUTION OF AUDIO FEATURE VALUES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A picture containing chart&#10;&#10;Description automatically generated">
            <a:extLst>
              <a:ext uri="{FF2B5EF4-FFF2-40B4-BE49-F238E27FC236}">
                <a16:creationId xmlns:a16="http://schemas.microsoft.com/office/drawing/2014/main" id="{09AB9FA1-A3E7-9443-81F6-FB2F72738655}"/>
              </a:ext>
            </a:extLst>
          </p:cNvPr>
          <p:cNvPicPr>
            <a:picLocks noChangeAspect="1"/>
          </p:cNvPicPr>
          <p:nvPr/>
        </p:nvPicPr>
        <p:blipFill rotWithShape="1">
          <a:blip r:embed="rId2">
            <a:extLst>
              <a:ext uri="{28A0092B-C50C-407E-A947-70E740481C1C}">
                <a14:useLocalDpi xmlns:a14="http://schemas.microsoft.com/office/drawing/2010/main" val="0"/>
              </a:ext>
            </a:extLst>
          </a:blip>
          <a:srcRect l="-376" r="376" b="3322"/>
          <a:stretch/>
        </p:blipFill>
        <p:spPr>
          <a:xfrm>
            <a:off x="2128932" y="1073941"/>
            <a:ext cx="7490026" cy="5708877"/>
          </a:xfrm>
          <a:prstGeom prst="rect">
            <a:avLst/>
          </a:prstGeom>
        </p:spPr>
      </p:pic>
    </p:spTree>
    <p:extLst>
      <p:ext uri="{BB962C8B-B14F-4D97-AF65-F5344CB8AC3E}">
        <p14:creationId xmlns:p14="http://schemas.microsoft.com/office/powerpoint/2010/main" val="15040340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9960" y="750776"/>
            <a:ext cx="9212079" cy="6141386"/>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810210" y="427610"/>
            <a:ext cx="8571578" cy="646331"/>
          </a:xfrm>
          <a:prstGeom prst="rect">
            <a:avLst/>
          </a:prstGeom>
          <a:noFill/>
        </p:spPr>
        <p:txBody>
          <a:bodyPr wrap="none" rtlCol="0" anchor="ctr">
            <a:spAutoFit/>
          </a:bodyPr>
          <a:lstStyle/>
          <a:p>
            <a:pPr algn="ctr"/>
            <a:r>
              <a:rPr lang="en-US" sz="3600" b="1" dirty="0">
                <a:latin typeface="+mj-lt"/>
              </a:rPr>
              <a:t>CORRELATION MATRIX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4224903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A4984B5-7581-47C8-9786-493FA09A8714}"/>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flipH="1">
            <a:off x="0" y="0"/>
            <a:ext cx="12192000" cy="6858000"/>
          </a:xfrm>
          <a:solidFill>
            <a:schemeClr val="tx1">
              <a:alpha val="72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815297" y="2767281"/>
            <a:ext cx="6561413" cy="1323439"/>
          </a:xfrm>
          <a:prstGeom prst="rect">
            <a:avLst/>
          </a:prstGeom>
          <a:noFill/>
        </p:spPr>
        <p:txBody>
          <a:bodyPr wrap="none" rtlCol="0">
            <a:spAutoFit/>
          </a:bodyPr>
          <a:lstStyle/>
          <a:p>
            <a:pPr algn="ctr"/>
            <a:r>
              <a:rPr lang="en-US" sz="8000" b="1" dirty="0">
                <a:solidFill>
                  <a:schemeClr val="bg2"/>
                </a:solidFill>
                <a:latin typeface="+mj-lt"/>
              </a:rPr>
              <a:t>PRESENTERS</a:t>
            </a:r>
          </a:p>
        </p:txBody>
      </p:sp>
    </p:spTree>
    <p:extLst>
      <p:ext uri="{BB962C8B-B14F-4D97-AF65-F5344CB8AC3E}">
        <p14:creationId xmlns:p14="http://schemas.microsoft.com/office/powerpoint/2010/main" val="48276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1406" y="-582222"/>
            <a:ext cx="9019179" cy="655940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663149" y="6211669"/>
            <a:ext cx="9147056" cy="646331"/>
          </a:xfrm>
          <a:prstGeom prst="rect">
            <a:avLst/>
          </a:prstGeom>
          <a:noFill/>
        </p:spPr>
        <p:txBody>
          <a:bodyPr wrap="none" rtlCol="0" anchor="ctr">
            <a:spAutoFit/>
          </a:bodyPr>
          <a:lstStyle/>
          <a:p>
            <a:pPr algn="ctr"/>
            <a:r>
              <a:rPr lang="en-US" sz="3600" b="1" dirty="0">
                <a:latin typeface="+mj-lt"/>
              </a:rPr>
              <a:t>CORRELATION HEAT MAP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38145898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37CE1F-5DB7-4B51-955E-5B09F7F57399}"/>
              </a:ext>
            </a:extLst>
          </p:cNvPr>
          <p:cNvSpPr>
            <a:spLocks noGrp="1"/>
          </p:cNvSpPr>
          <p:nvPr>
            <p:ph type="title"/>
          </p:nvPr>
        </p:nvSpPr>
        <p:spPr>
          <a:xfrm>
            <a:off x="1795955" y="398641"/>
            <a:ext cx="8600090" cy="775597"/>
          </a:xfrm>
        </p:spPr>
        <p:txBody>
          <a:bodyPr/>
          <a:lstStyle/>
          <a:p>
            <a:r>
              <a:rPr lang="en-US" dirty="0"/>
              <a:t>ENERGY</a:t>
            </a:r>
          </a:p>
        </p:txBody>
      </p:sp>
      <p:pic>
        <p:nvPicPr>
          <p:cNvPr id="3" name="Picture 2">
            <a:extLst>
              <a:ext uri="{FF2B5EF4-FFF2-40B4-BE49-F238E27FC236}">
                <a16:creationId xmlns:a16="http://schemas.microsoft.com/office/drawing/2014/main" id="{360E4C43-5840-6248-8CC8-7EFDC74C2B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2212" y="1451329"/>
            <a:ext cx="7667576" cy="5139236"/>
          </a:xfrm>
          <a:prstGeom prst="rect">
            <a:avLst/>
          </a:prstGeom>
        </p:spPr>
      </p:pic>
    </p:spTree>
    <p:extLst>
      <p:ext uri="{BB962C8B-B14F-4D97-AF65-F5344CB8AC3E}">
        <p14:creationId xmlns:p14="http://schemas.microsoft.com/office/powerpoint/2010/main" val="21539350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62C64-6664-457F-8275-08DB567714D4}"/>
              </a:ext>
            </a:extLst>
          </p:cNvPr>
          <p:cNvSpPr>
            <a:spLocks noGrp="1"/>
          </p:cNvSpPr>
          <p:nvPr>
            <p:ph type="title"/>
          </p:nvPr>
        </p:nvSpPr>
        <p:spPr>
          <a:xfrm>
            <a:off x="411041" y="259040"/>
            <a:ext cx="11549576" cy="713207"/>
          </a:xfrm>
        </p:spPr>
        <p:txBody>
          <a:bodyPr/>
          <a:lstStyle/>
          <a:p>
            <a:r>
              <a:rPr lang="en-US" dirty="0"/>
              <a:t>CHANGE IN LOUDNESS OVER TIME</a:t>
            </a:r>
          </a:p>
        </p:txBody>
      </p:sp>
      <p:graphicFrame>
        <p:nvGraphicFramePr>
          <p:cNvPr id="121" name="Chart 120">
            <a:extLst>
              <a:ext uri="{FF2B5EF4-FFF2-40B4-BE49-F238E27FC236}">
                <a16:creationId xmlns:a16="http://schemas.microsoft.com/office/drawing/2014/main" id="{864D99FF-C162-4A47-BADC-69B3C9E1F4D7}"/>
              </a:ext>
            </a:extLst>
          </p:cNvPr>
          <p:cNvGraphicFramePr/>
          <p:nvPr>
            <p:extLst>
              <p:ext uri="{D42A27DB-BD31-4B8C-83A1-F6EECF244321}">
                <p14:modId xmlns:p14="http://schemas.microsoft.com/office/powerpoint/2010/main" val="509095270"/>
              </p:ext>
            </p:extLst>
          </p:nvPr>
        </p:nvGraphicFramePr>
        <p:xfrm>
          <a:off x="10116999" y="1273622"/>
          <a:ext cx="1440395" cy="1440395"/>
        </p:xfrm>
        <a:graphic>
          <a:graphicData uri="http://schemas.openxmlformats.org/drawingml/2006/chart">
            <c:chart xmlns:c="http://schemas.openxmlformats.org/drawingml/2006/chart" xmlns:r="http://schemas.openxmlformats.org/officeDocument/2006/relationships" r:id="rId2"/>
          </a:graphicData>
        </a:graphic>
      </p:graphicFrame>
      <p:sp>
        <p:nvSpPr>
          <p:cNvPr id="7" name="Oval 6">
            <a:extLst>
              <a:ext uri="{FF2B5EF4-FFF2-40B4-BE49-F238E27FC236}">
                <a16:creationId xmlns:a16="http://schemas.microsoft.com/office/drawing/2014/main" id="{332C9776-9393-45AB-BB04-B076F813457A}"/>
              </a:ext>
            </a:extLst>
          </p:cNvPr>
          <p:cNvSpPr/>
          <p:nvPr/>
        </p:nvSpPr>
        <p:spPr>
          <a:xfrm>
            <a:off x="10398191" y="1550199"/>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E434F3C-3AB3-4495-B818-7D413DB85636}"/>
              </a:ext>
            </a:extLst>
          </p:cNvPr>
          <p:cNvGrpSpPr/>
          <p:nvPr/>
        </p:nvGrpSpPr>
        <p:grpSpPr>
          <a:xfrm rot="900000">
            <a:off x="10511097" y="1652741"/>
            <a:ext cx="682155" cy="682154"/>
            <a:chOff x="1343788" y="2719249"/>
            <a:chExt cx="1239078" cy="1239077"/>
          </a:xfrm>
        </p:grpSpPr>
        <p:sp>
          <p:nvSpPr>
            <p:cNvPr id="77" name="Oval 76">
              <a:extLst>
                <a:ext uri="{FF2B5EF4-FFF2-40B4-BE49-F238E27FC236}">
                  <a16:creationId xmlns:a16="http://schemas.microsoft.com/office/drawing/2014/main" id="{AB69BC83-704A-46C0-A5F8-172FA73001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106801E-00AC-4272-BB51-8CA36F6EBAE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Chart 32">
            <a:extLst>
              <a:ext uri="{FF2B5EF4-FFF2-40B4-BE49-F238E27FC236}">
                <a16:creationId xmlns:a16="http://schemas.microsoft.com/office/drawing/2014/main" id="{83683684-2284-4A84-9DC0-F06416F22980}"/>
              </a:ext>
            </a:extLst>
          </p:cNvPr>
          <p:cNvGraphicFramePr/>
          <p:nvPr>
            <p:extLst>
              <p:ext uri="{D42A27DB-BD31-4B8C-83A1-F6EECF244321}">
                <p14:modId xmlns:p14="http://schemas.microsoft.com/office/powerpoint/2010/main" val="1949482221"/>
              </p:ext>
            </p:extLst>
          </p:nvPr>
        </p:nvGraphicFramePr>
        <p:xfrm>
          <a:off x="2978190" y="1255292"/>
          <a:ext cx="1440395" cy="1440395"/>
        </p:xfrm>
        <a:graphic>
          <a:graphicData uri="http://schemas.openxmlformats.org/drawingml/2006/chart">
            <c:chart xmlns:c="http://schemas.openxmlformats.org/drawingml/2006/chart" xmlns:r="http://schemas.openxmlformats.org/officeDocument/2006/relationships" r:id="rId3"/>
          </a:graphicData>
        </a:graphic>
      </p:graphicFrame>
      <p:sp>
        <p:nvSpPr>
          <p:cNvPr id="34" name="Oval 33">
            <a:extLst>
              <a:ext uri="{FF2B5EF4-FFF2-40B4-BE49-F238E27FC236}">
                <a16:creationId xmlns:a16="http://schemas.microsoft.com/office/drawing/2014/main" id="{A2ABB822-971D-4A99-A0E8-AEE5D660C855}"/>
              </a:ext>
            </a:extLst>
          </p:cNvPr>
          <p:cNvSpPr/>
          <p:nvPr/>
        </p:nvSpPr>
        <p:spPr>
          <a:xfrm>
            <a:off x="3255630"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Chart 38">
            <a:extLst>
              <a:ext uri="{FF2B5EF4-FFF2-40B4-BE49-F238E27FC236}">
                <a16:creationId xmlns:a16="http://schemas.microsoft.com/office/drawing/2014/main" id="{37F8FFD4-3248-48F7-810C-7F4FB99A3803}"/>
              </a:ext>
            </a:extLst>
          </p:cNvPr>
          <p:cNvGraphicFramePr/>
          <p:nvPr>
            <p:extLst>
              <p:ext uri="{D42A27DB-BD31-4B8C-83A1-F6EECF244321}">
                <p14:modId xmlns:p14="http://schemas.microsoft.com/office/powerpoint/2010/main" val="2054350430"/>
              </p:ext>
            </p:extLst>
          </p:nvPr>
        </p:nvGraphicFramePr>
        <p:xfrm>
          <a:off x="5429831" y="1269360"/>
          <a:ext cx="1440395" cy="1440395"/>
        </p:xfrm>
        <a:graphic>
          <a:graphicData uri="http://schemas.openxmlformats.org/drawingml/2006/chart">
            <c:chart xmlns:c="http://schemas.openxmlformats.org/drawingml/2006/chart" xmlns:r="http://schemas.openxmlformats.org/officeDocument/2006/relationships" r:id="rId4"/>
          </a:graphicData>
        </a:graphic>
      </p:graphicFrame>
      <p:sp>
        <p:nvSpPr>
          <p:cNvPr id="40" name="Oval 39">
            <a:extLst>
              <a:ext uri="{FF2B5EF4-FFF2-40B4-BE49-F238E27FC236}">
                <a16:creationId xmlns:a16="http://schemas.microsoft.com/office/drawing/2014/main" id="{F17B0988-2EA8-4F32-96DC-9F4EB5FE2102}"/>
              </a:ext>
            </a:extLst>
          </p:cNvPr>
          <p:cNvSpPr/>
          <p:nvPr/>
        </p:nvSpPr>
        <p:spPr>
          <a:xfrm>
            <a:off x="5708526" y="1550734"/>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hart 44">
            <a:extLst>
              <a:ext uri="{FF2B5EF4-FFF2-40B4-BE49-F238E27FC236}">
                <a16:creationId xmlns:a16="http://schemas.microsoft.com/office/drawing/2014/main" id="{D75C0A85-0F1A-4738-B576-F1BE91500DA3}"/>
              </a:ext>
            </a:extLst>
          </p:cNvPr>
          <p:cNvGraphicFramePr/>
          <p:nvPr>
            <p:extLst>
              <p:ext uri="{D42A27DB-BD31-4B8C-83A1-F6EECF244321}">
                <p14:modId xmlns:p14="http://schemas.microsoft.com/office/powerpoint/2010/main" val="4147728316"/>
              </p:ext>
            </p:extLst>
          </p:nvPr>
        </p:nvGraphicFramePr>
        <p:xfrm>
          <a:off x="550155" y="1255292"/>
          <a:ext cx="1440395" cy="1440395"/>
        </p:xfrm>
        <a:graphic>
          <a:graphicData uri="http://schemas.openxmlformats.org/drawingml/2006/chart">
            <c:chart xmlns:c="http://schemas.openxmlformats.org/drawingml/2006/chart" xmlns:r="http://schemas.openxmlformats.org/officeDocument/2006/relationships" r:id="rId5"/>
          </a:graphicData>
        </a:graphic>
      </p:graphicFrame>
      <p:sp>
        <p:nvSpPr>
          <p:cNvPr id="46" name="Oval 45">
            <a:extLst>
              <a:ext uri="{FF2B5EF4-FFF2-40B4-BE49-F238E27FC236}">
                <a16:creationId xmlns:a16="http://schemas.microsoft.com/office/drawing/2014/main" id="{F7B1FD49-F804-45E7-9CE2-B97DF830DC18}"/>
              </a:ext>
            </a:extLst>
          </p:cNvPr>
          <p:cNvSpPr/>
          <p:nvPr/>
        </p:nvSpPr>
        <p:spPr>
          <a:xfrm>
            <a:off x="826732"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D92C2DAD-A9BE-4032-BF3A-6FC61532E243}"/>
              </a:ext>
            </a:extLst>
          </p:cNvPr>
          <p:cNvGrpSpPr/>
          <p:nvPr/>
        </p:nvGrpSpPr>
        <p:grpSpPr>
          <a:xfrm rot="6300000">
            <a:off x="3369798" y="1634411"/>
            <a:ext cx="682155" cy="682154"/>
            <a:chOff x="1343788" y="2719249"/>
            <a:chExt cx="1239078" cy="1239077"/>
          </a:xfrm>
        </p:grpSpPr>
        <p:sp>
          <p:nvSpPr>
            <p:cNvPr id="53" name="Oval 52">
              <a:extLst>
                <a:ext uri="{FF2B5EF4-FFF2-40B4-BE49-F238E27FC236}">
                  <a16:creationId xmlns:a16="http://schemas.microsoft.com/office/drawing/2014/main" id="{4E703AAA-A82A-4476-A481-637D383609DB}"/>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FC519FD-4D18-437C-AADB-04601B3A11B0}"/>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5A44B0D-2B16-441D-93F3-24770BE89D9B}"/>
              </a:ext>
            </a:extLst>
          </p:cNvPr>
          <p:cNvGrpSpPr/>
          <p:nvPr/>
        </p:nvGrpSpPr>
        <p:grpSpPr>
          <a:xfrm rot="2700000">
            <a:off x="5808950" y="1643487"/>
            <a:ext cx="682154" cy="682153"/>
            <a:chOff x="1343788" y="2719249"/>
            <a:chExt cx="1239078" cy="1239077"/>
          </a:xfrm>
        </p:grpSpPr>
        <p:sp>
          <p:nvSpPr>
            <p:cNvPr id="56" name="Oval 55">
              <a:extLst>
                <a:ext uri="{FF2B5EF4-FFF2-40B4-BE49-F238E27FC236}">
                  <a16:creationId xmlns:a16="http://schemas.microsoft.com/office/drawing/2014/main" id="{4B7948A1-FFE5-4DDA-A315-FD7E558AD85F}"/>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10E5B46E-F79E-4A40-BD0B-2C568CCC004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833736D-C606-4EC5-8871-DD2F819A38A3}"/>
              </a:ext>
            </a:extLst>
          </p:cNvPr>
          <p:cNvGrpSpPr/>
          <p:nvPr/>
        </p:nvGrpSpPr>
        <p:grpSpPr>
          <a:xfrm rot="4500000">
            <a:off x="929274" y="1627324"/>
            <a:ext cx="682155" cy="682154"/>
            <a:chOff x="1343788" y="2719249"/>
            <a:chExt cx="1239078" cy="1239077"/>
          </a:xfrm>
        </p:grpSpPr>
        <p:sp>
          <p:nvSpPr>
            <p:cNvPr id="59" name="Oval 58">
              <a:extLst>
                <a:ext uri="{FF2B5EF4-FFF2-40B4-BE49-F238E27FC236}">
                  <a16:creationId xmlns:a16="http://schemas.microsoft.com/office/drawing/2014/main" id="{09516C8B-76B5-4ED8-AC32-6955EC32577E}"/>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31CC04FA-A154-4FB7-AEAE-E4D536295646}"/>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21C4597A-D75E-4881-875C-6FFAB90B92F3}"/>
              </a:ext>
            </a:extLst>
          </p:cNvPr>
          <p:cNvSpPr txBox="1"/>
          <p:nvPr/>
        </p:nvSpPr>
        <p:spPr>
          <a:xfrm>
            <a:off x="256462" y="2605372"/>
            <a:ext cx="2102709" cy="523220"/>
          </a:xfrm>
          <a:prstGeom prst="rect">
            <a:avLst/>
          </a:prstGeom>
          <a:noFill/>
        </p:spPr>
        <p:txBody>
          <a:bodyPr wrap="square" rtlCol="0">
            <a:spAutoFit/>
          </a:bodyPr>
          <a:lstStyle/>
          <a:p>
            <a:pPr algn="ctr"/>
            <a:r>
              <a:rPr lang="en-US" sz="2800" b="1" dirty="0">
                <a:latin typeface="+mj-lt"/>
              </a:rPr>
              <a:t>-6.75 dB</a:t>
            </a:r>
          </a:p>
        </p:txBody>
      </p:sp>
      <p:sp>
        <p:nvSpPr>
          <p:cNvPr id="62" name="TextBox 61">
            <a:extLst>
              <a:ext uri="{FF2B5EF4-FFF2-40B4-BE49-F238E27FC236}">
                <a16:creationId xmlns:a16="http://schemas.microsoft.com/office/drawing/2014/main" id="{2D4DCEB6-6D5E-412F-9FE4-A016BBFAEA52}"/>
              </a:ext>
            </a:extLst>
          </p:cNvPr>
          <p:cNvSpPr txBox="1"/>
          <p:nvPr/>
        </p:nvSpPr>
        <p:spPr>
          <a:xfrm>
            <a:off x="2736231" y="2575038"/>
            <a:ext cx="1958436" cy="523220"/>
          </a:xfrm>
          <a:prstGeom prst="rect">
            <a:avLst/>
          </a:prstGeom>
          <a:noFill/>
        </p:spPr>
        <p:txBody>
          <a:bodyPr wrap="square" rtlCol="0">
            <a:spAutoFit/>
          </a:bodyPr>
          <a:lstStyle/>
          <a:p>
            <a:pPr algn="ctr"/>
            <a:r>
              <a:rPr lang="en-US" sz="2800" b="1" dirty="0">
                <a:latin typeface="+mj-lt"/>
              </a:rPr>
              <a:t>-6.70 dB</a:t>
            </a:r>
          </a:p>
        </p:txBody>
      </p:sp>
      <p:sp>
        <p:nvSpPr>
          <p:cNvPr id="63" name="TextBox 62">
            <a:extLst>
              <a:ext uri="{FF2B5EF4-FFF2-40B4-BE49-F238E27FC236}">
                <a16:creationId xmlns:a16="http://schemas.microsoft.com/office/drawing/2014/main" id="{5F3584BA-4AE7-45FA-B187-19ADA5094E5E}"/>
              </a:ext>
            </a:extLst>
          </p:cNvPr>
          <p:cNvSpPr txBox="1"/>
          <p:nvPr/>
        </p:nvSpPr>
        <p:spPr>
          <a:xfrm>
            <a:off x="5188626" y="2605372"/>
            <a:ext cx="1922801" cy="523220"/>
          </a:xfrm>
          <a:prstGeom prst="rect">
            <a:avLst/>
          </a:prstGeom>
          <a:noFill/>
        </p:spPr>
        <p:txBody>
          <a:bodyPr wrap="square" rtlCol="0">
            <a:spAutoFit/>
          </a:bodyPr>
          <a:lstStyle/>
          <a:p>
            <a:pPr algn="ctr"/>
            <a:r>
              <a:rPr lang="en-US" sz="2800" b="1" dirty="0">
                <a:latin typeface="+mj-lt"/>
              </a:rPr>
              <a:t>-6.84 dB</a:t>
            </a:r>
          </a:p>
        </p:txBody>
      </p:sp>
      <p:sp>
        <p:nvSpPr>
          <p:cNvPr id="64" name="TextBox 63">
            <a:extLst>
              <a:ext uri="{FF2B5EF4-FFF2-40B4-BE49-F238E27FC236}">
                <a16:creationId xmlns:a16="http://schemas.microsoft.com/office/drawing/2014/main" id="{A0331C1D-14C9-418D-9D31-BD333D3C478F}"/>
              </a:ext>
            </a:extLst>
          </p:cNvPr>
          <p:cNvSpPr txBox="1"/>
          <p:nvPr/>
        </p:nvSpPr>
        <p:spPr>
          <a:xfrm>
            <a:off x="7573379" y="2593151"/>
            <a:ext cx="1803377" cy="523220"/>
          </a:xfrm>
          <a:prstGeom prst="rect">
            <a:avLst/>
          </a:prstGeom>
          <a:noFill/>
        </p:spPr>
        <p:txBody>
          <a:bodyPr wrap="square" rtlCol="0">
            <a:spAutoFit/>
          </a:bodyPr>
          <a:lstStyle/>
          <a:p>
            <a:pPr algn="ctr"/>
            <a:r>
              <a:rPr lang="en-US" sz="2800" b="1" dirty="0">
                <a:latin typeface="+mj-lt"/>
              </a:rPr>
              <a:t>-6.87 dB</a:t>
            </a:r>
          </a:p>
        </p:txBody>
      </p:sp>
      <p:sp>
        <p:nvSpPr>
          <p:cNvPr id="66" name="TextBox 65">
            <a:extLst>
              <a:ext uri="{FF2B5EF4-FFF2-40B4-BE49-F238E27FC236}">
                <a16:creationId xmlns:a16="http://schemas.microsoft.com/office/drawing/2014/main" id="{2D8AAF87-7D3B-493A-B201-BF5B094D8691}"/>
              </a:ext>
            </a:extLst>
          </p:cNvPr>
          <p:cNvSpPr txBox="1"/>
          <p:nvPr/>
        </p:nvSpPr>
        <p:spPr>
          <a:xfrm>
            <a:off x="3095840" y="3269000"/>
            <a:ext cx="1230076" cy="338554"/>
          </a:xfrm>
          <a:prstGeom prst="rect">
            <a:avLst/>
          </a:prstGeom>
          <a:noFill/>
        </p:spPr>
        <p:txBody>
          <a:bodyPr wrap="square" rtlCol="0">
            <a:spAutoFit/>
          </a:bodyPr>
          <a:lstStyle/>
          <a:p>
            <a:pPr algn="ctr"/>
            <a:r>
              <a:rPr lang="en-US" sz="1600" b="1" dirty="0">
                <a:latin typeface="+mj-lt"/>
              </a:rPr>
              <a:t>2018</a:t>
            </a:r>
          </a:p>
        </p:txBody>
      </p:sp>
      <p:sp>
        <p:nvSpPr>
          <p:cNvPr id="67" name="TextBox 66">
            <a:extLst>
              <a:ext uri="{FF2B5EF4-FFF2-40B4-BE49-F238E27FC236}">
                <a16:creationId xmlns:a16="http://schemas.microsoft.com/office/drawing/2014/main" id="{2DE8527E-66E1-41AC-9EAC-2C6E7DA707DB}"/>
              </a:ext>
            </a:extLst>
          </p:cNvPr>
          <p:cNvSpPr txBox="1"/>
          <p:nvPr/>
        </p:nvSpPr>
        <p:spPr>
          <a:xfrm>
            <a:off x="5429831" y="3280869"/>
            <a:ext cx="1343188" cy="338554"/>
          </a:xfrm>
          <a:prstGeom prst="rect">
            <a:avLst/>
          </a:prstGeom>
          <a:noFill/>
        </p:spPr>
        <p:txBody>
          <a:bodyPr wrap="square" rtlCol="0">
            <a:spAutoFit/>
          </a:bodyPr>
          <a:lstStyle/>
          <a:p>
            <a:pPr algn="ctr"/>
            <a:r>
              <a:rPr lang="en-US" sz="1600" b="1" dirty="0">
                <a:latin typeface="+mj-lt"/>
              </a:rPr>
              <a:t>2019</a:t>
            </a:r>
          </a:p>
        </p:txBody>
      </p:sp>
      <p:sp>
        <p:nvSpPr>
          <p:cNvPr id="68" name="TextBox 67">
            <a:extLst>
              <a:ext uri="{FF2B5EF4-FFF2-40B4-BE49-F238E27FC236}">
                <a16:creationId xmlns:a16="http://schemas.microsoft.com/office/drawing/2014/main" id="{758FEE2D-7B64-4268-9F82-3400F154467A}"/>
              </a:ext>
            </a:extLst>
          </p:cNvPr>
          <p:cNvSpPr txBox="1"/>
          <p:nvPr/>
        </p:nvSpPr>
        <p:spPr>
          <a:xfrm>
            <a:off x="8031449" y="3238667"/>
            <a:ext cx="1076416" cy="338554"/>
          </a:xfrm>
          <a:prstGeom prst="rect">
            <a:avLst/>
          </a:prstGeom>
          <a:noFill/>
        </p:spPr>
        <p:txBody>
          <a:bodyPr wrap="square" rtlCol="0">
            <a:spAutoFit/>
          </a:bodyPr>
          <a:lstStyle/>
          <a:p>
            <a:pPr algn="ctr"/>
            <a:r>
              <a:rPr lang="en-US" sz="1600" b="1" dirty="0">
                <a:latin typeface="+mj-lt"/>
              </a:rPr>
              <a:t>2020</a:t>
            </a:r>
          </a:p>
        </p:txBody>
      </p:sp>
      <p:sp>
        <p:nvSpPr>
          <p:cNvPr id="42" name="TextBox 41">
            <a:extLst>
              <a:ext uri="{FF2B5EF4-FFF2-40B4-BE49-F238E27FC236}">
                <a16:creationId xmlns:a16="http://schemas.microsoft.com/office/drawing/2014/main" id="{00B154B3-E5B2-CB4F-A372-CDCA4D0B46EC}"/>
              </a:ext>
            </a:extLst>
          </p:cNvPr>
          <p:cNvSpPr txBox="1"/>
          <p:nvPr/>
        </p:nvSpPr>
        <p:spPr>
          <a:xfrm>
            <a:off x="9934406" y="2605372"/>
            <a:ext cx="1803377" cy="523220"/>
          </a:xfrm>
          <a:prstGeom prst="rect">
            <a:avLst/>
          </a:prstGeom>
          <a:noFill/>
        </p:spPr>
        <p:txBody>
          <a:bodyPr wrap="square" rtlCol="0">
            <a:spAutoFit/>
          </a:bodyPr>
          <a:lstStyle/>
          <a:p>
            <a:pPr algn="ctr"/>
            <a:r>
              <a:rPr lang="en-US" sz="2800" b="1" dirty="0">
                <a:latin typeface="+mj-lt"/>
              </a:rPr>
              <a:t>-7.04 dB</a:t>
            </a:r>
          </a:p>
        </p:txBody>
      </p:sp>
      <p:sp>
        <p:nvSpPr>
          <p:cNvPr id="43" name="TextBox 42">
            <a:extLst>
              <a:ext uri="{FF2B5EF4-FFF2-40B4-BE49-F238E27FC236}">
                <a16:creationId xmlns:a16="http://schemas.microsoft.com/office/drawing/2014/main" id="{7050D485-3C38-3544-B720-191F83386E94}"/>
              </a:ext>
            </a:extLst>
          </p:cNvPr>
          <p:cNvSpPr txBox="1"/>
          <p:nvPr/>
        </p:nvSpPr>
        <p:spPr>
          <a:xfrm>
            <a:off x="10392476" y="3208191"/>
            <a:ext cx="1076416" cy="338554"/>
          </a:xfrm>
          <a:prstGeom prst="rect">
            <a:avLst/>
          </a:prstGeom>
          <a:noFill/>
        </p:spPr>
        <p:txBody>
          <a:bodyPr wrap="square" rtlCol="0">
            <a:spAutoFit/>
          </a:bodyPr>
          <a:lstStyle/>
          <a:p>
            <a:pPr algn="ctr"/>
            <a:r>
              <a:rPr lang="en-US" sz="1600" b="1" dirty="0">
                <a:latin typeface="+mj-lt"/>
              </a:rPr>
              <a:t>2021</a:t>
            </a:r>
          </a:p>
        </p:txBody>
      </p:sp>
      <p:pic>
        <p:nvPicPr>
          <p:cNvPr id="5" name="Picture 4" descr="Chart, line chart&#10;&#10;Description automatically generated">
            <a:extLst>
              <a:ext uri="{FF2B5EF4-FFF2-40B4-BE49-F238E27FC236}">
                <a16:creationId xmlns:a16="http://schemas.microsoft.com/office/drawing/2014/main" id="{AA1FD9B9-65F2-4E49-9AA0-ECBC0E95C6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59" y="3705880"/>
            <a:ext cx="11549576" cy="2946400"/>
          </a:xfrm>
          <a:prstGeom prst="rect">
            <a:avLst/>
          </a:prstGeom>
        </p:spPr>
      </p:pic>
      <p:sp>
        <p:nvSpPr>
          <p:cNvPr id="65" name="TextBox 64">
            <a:extLst>
              <a:ext uri="{FF2B5EF4-FFF2-40B4-BE49-F238E27FC236}">
                <a16:creationId xmlns:a16="http://schemas.microsoft.com/office/drawing/2014/main" id="{D3F07FBC-7AC7-482D-91F2-600E4F6378BD}"/>
              </a:ext>
            </a:extLst>
          </p:cNvPr>
          <p:cNvSpPr txBox="1"/>
          <p:nvPr/>
        </p:nvSpPr>
        <p:spPr>
          <a:xfrm>
            <a:off x="760585" y="3230877"/>
            <a:ext cx="1076416" cy="338554"/>
          </a:xfrm>
          <a:prstGeom prst="rect">
            <a:avLst/>
          </a:prstGeom>
          <a:noFill/>
        </p:spPr>
        <p:txBody>
          <a:bodyPr wrap="square" rtlCol="0">
            <a:spAutoFit/>
          </a:bodyPr>
          <a:lstStyle/>
          <a:p>
            <a:pPr algn="ctr"/>
            <a:r>
              <a:rPr lang="en-US" sz="1600" b="1" dirty="0">
                <a:latin typeface="+mj-lt"/>
              </a:rPr>
              <a:t>2017</a:t>
            </a:r>
          </a:p>
        </p:txBody>
      </p:sp>
      <p:graphicFrame>
        <p:nvGraphicFramePr>
          <p:cNvPr id="47" name="Chart 46">
            <a:extLst>
              <a:ext uri="{FF2B5EF4-FFF2-40B4-BE49-F238E27FC236}">
                <a16:creationId xmlns:a16="http://schemas.microsoft.com/office/drawing/2014/main" id="{7CEC389B-8341-FC42-A68D-6728F579ED44}"/>
              </a:ext>
            </a:extLst>
          </p:cNvPr>
          <p:cNvGraphicFramePr/>
          <p:nvPr>
            <p:extLst>
              <p:ext uri="{D42A27DB-BD31-4B8C-83A1-F6EECF244321}">
                <p14:modId xmlns:p14="http://schemas.microsoft.com/office/powerpoint/2010/main" val="1864043174"/>
              </p:ext>
            </p:extLst>
          </p:nvPr>
        </p:nvGraphicFramePr>
        <p:xfrm>
          <a:off x="7773415" y="1255292"/>
          <a:ext cx="1440395" cy="1440395"/>
        </p:xfrm>
        <a:graphic>
          <a:graphicData uri="http://schemas.openxmlformats.org/drawingml/2006/chart">
            <c:chart xmlns:c="http://schemas.openxmlformats.org/drawingml/2006/chart" xmlns:r="http://schemas.openxmlformats.org/officeDocument/2006/relationships" r:id="rId7"/>
          </a:graphicData>
        </a:graphic>
      </p:graphicFrame>
      <p:sp>
        <p:nvSpPr>
          <p:cNvPr id="48" name="Oval 47">
            <a:extLst>
              <a:ext uri="{FF2B5EF4-FFF2-40B4-BE49-F238E27FC236}">
                <a16:creationId xmlns:a16="http://schemas.microsoft.com/office/drawing/2014/main" id="{736C689A-512D-AA44-BEA8-1F1D979CF1C4}"/>
              </a:ext>
            </a:extLst>
          </p:cNvPr>
          <p:cNvSpPr/>
          <p:nvPr/>
        </p:nvSpPr>
        <p:spPr>
          <a:xfrm>
            <a:off x="8052110" y="1536666"/>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BEF233E-9BEA-5540-9396-F0F9A367E23A}"/>
              </a:ext>
            </a:extLst>
          </p:cNvPr>
          <p:cNvGrpSpPr/>
          <p:nvPr/>
        </p:nvGrpSpPr>
        <p:grpSpPr>
          <a:xfrm rot="2700000">
            <a:off x="8152534" y="1629419"/>
            <a:ext cx="682154" cy="682153"/>
            <a:chOff x="1343788" y="2719249"/>
            <a:chExt cx="1239078" cy="1239077"/>
          </a:xfrm>
        </p:grpSpPr>
        <p:sp>
          <p:nvSpPr>
            <p:cNvPr id="50" name="Oval 49">
              <a:extLst>
                <a:ext uri="{FF2B5EF4-FFF2-40B4-BE49-F238E27FC236}">
                  <a16:creationId xmlns:a16="http://schemas.microsoft.com/office/drawing/2014/main" id="{AD8D4755-1AB2-7343-A0EC-6E67B2DA4E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6">
              <a:extLst>
                <a:ext uri="{FF2B5EF4-FFF2-40B4-BE49-F238E27FC236}">
                  <a16:creationId xmlns:a16="http://schemas.microsoft.com/office/drawing/2014/main" id="{767E969E-69B7-FA48-94E7-AE3C624A5873}"/>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18572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10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10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8" presetClass="emph" presetSubtype="0" fill="hold" nodeType="withEffect">
                                  <p:stCondLst>
                                    <p:cond delay="1500"/>
                                  </p:stCondLst>
                                  <p:childTnLst>
                                    <p:animRot by="21600000">
                                      <p:cBhvr>
                                        <p:cTn id="33" dur="1000" fill="hold"/>
                                        <p:tgtEl>
                                          <p:spTgt spid="11"/>
                                        </p:tgtEl>
                                        <p:attrNameLst>
                                          <p:attrName>r</p:attrName>
                                        </p:attrNameLst>
                                      </p:cBhvr>
                                    </p:animRot>
                                  </p:childTnLst>
                                </p:cTn>
                              </p:par>
                              <p:par>
                                <p:cTn id="34" presetID="8" presetClass="emph" presetSubtype="0" fill="hold" nodeType="withEffect">
                                  <p:stCondLst>
                                    <p:cond delay="1500"/>
                                  </p:stCondLst>
                                  <p:childTnLst>
                                    <p:animRot by="21600000">
                                      <p:cBhvr>
                                        <p:cTn id="35" dur="1000" fill="hold"/>
                                        <p:tgtEl>
                                          <p:spTgt spid="52"/>
                                        </p:tgtEl>
                                        <p:attrNameLst>
                                          <p:attrName>r</p:attrName>
                                        </p:attrNameLst>
                                      </p:cBhvr>
                                    </p:animRot>
                                  </p:childTnLst>
                                </p:cTn>
                              </p:par>
                              <p:par>
                                <p:cTn id="36" presetID="8" presetClass="emph" presetSubtype="0" fill="hold" nodeType="withEffect">
                                  <p:stCondLst>
                                    <p:cond delay="1500"/>
                                  </p:stCondLst>
                                  <p:childTnLst>
                                    <p:animRot by="21600000">
                                      <p:cBhvr>
                                        <p:cTn id="37" dur="1000" fill="hold"/>
                                        <p:tgtEl>
                                          <p:spTgt spid="55"/>
                                        </p:tgtEl>
                                        <p:attrNameLst>
                                          <p:attrName>r</p:attrName>
                                        </p:attrNameLst>
                                      </p:cBhvr>
                                    </p:animRot>
                                  </p:childTnLst>
                                </p:cTn>
                              </p:par>
                              <p:par>
                                <p:cTn id="38" presetID="8" presetClass="emph" presetSubtype="0" fill="hold" nodeType="withEffect">
                                  <p:stCondLst>
                                    <p:cond delay="1500"/>
                                  </p:stCondLst>
                                  <p:childTnLst>
                                    <p:animRot by="21600000">
                                      <p:cBhvr>
                                        <p:cTn id="39" dur="1000" fill="hold"/>
                                        <p:tgtEl>
                                          <p:spTgt spid="58"/>
                                        </p:tgtEl>
                                        <p:attrNameLst>
                                          <p:attrName>r</p:attrName>
                                        </p:attrNameLst>
                                      </p:cBhvr>
                                    </p:animRot>
                                  </p:childTnLst>
                                </p:cTn>
                              </p:par>
                              <p:par>
                                <p:cTn id="40" presetID="10" presetClass="entr" presetSubtype="0" fill="hold" grpId="0" nodeType="withEffect">
                                  <p:stCondLst>
                                    <p:cond delay="250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par>
                                <p:cTn id="43" presetID="10" presetClass="entr" presetSubtype="0" fill="hold" grpId="0" nodeType="withEffect">
                                  <p:stCondLst>
                                    <p:cond delay="250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30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grpId="0" nodeType="withEffect">
                                  <p:stCondLst>
                                    <p:cond delay="30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grpId="0" nodeType="withEffect">
                                  <p:stCondLst>
                                    <p:cond delay="300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grpId="0" nodeType="withEffect">
                                  <p:stCondLst>
                                    <p:cond delay="350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grpId="0" nodeType="withEffect">
                                  <p:stCondLst>
                                    <p:cond delay="350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grpId="0" nodeType="withEffect">
                                  <p:stCondLst>
                                    <p:cond delay="350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350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nodeType="withEffect">
                                  <p:stCondLst>
                                    <p:cond delay="100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8" presetClass="emph" presetSubtype="0" fill="hold" nodeType="withEffect">
                                  <p:stCondLst>
                                    <p:cond delay="1500"/>
                                  </p:stCondLst>
                                  <p:childTnLst>
                                    <p:animRot by="21600000">
                                      <p:cBhvr>
                                        <p:cTn id="89" dur="1000" fill="hold"/>
                                        <p:tgtEl>
                                          <p:spTgt spid="49"/>
                                        </p:tgtEl>
                                        <p:attrNameLst>
                                          <p:attrName>r</p:attrName>
                                        </p:attrNameLst>
                                      </p:cBhvr>
                                    </p:animRot>
                                  </p:childTnLst>
                                </p:cTn>
                              </p:par>
                              <p:par>
                                <p:cTn id="90" presetID="10" presetClass="entr" presetSubtype="0" fill="hold" grpId="0" nodeType="withEffect">
                                  <p:stCondLst>
                                    <p:cond delay="250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par>
                          <p:cTn id="93" fill="hold">
                            <p:stCondLst>
                              <p:cond delay="4000"/>
                            </p:stCondLst>
                            <p:childTnLst>
                              <p:par>
                                <p:cTn id="94" presetID="42" presetClass="entr" presetSubtype="0" fill="hold"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1000"/>
                                        <p:tgtEl>
                                          <p:spTgt spid="5"/>
                                        </p:tgtEl>
                                      </p:cBhvr>
                                    </p:animEffect>
                                    <p:anim calcmode="lin" valueType="num">
                                      <p:cBhvr>
                                        <p:cTn id="97" dur="1000" fill="hold"/>
                                        <p:tgtEl>
                                          <p:spTgt spid="5"/>
                                        </p:tgtEl>
                                        <p:attrNameLst>
                                          <p:attrName>ppt_x</p:attrName>
                                        </p:attrNameLst>
                                      </p:cBhvr>
                                      <p:tavLst>
                                        <p:tav tm="0">
                                          <p:val>
                                            <p:strVal val="#ppt_x"/>
                                          </p:val>
                                        </p:tav>
                                        <p:tav tm="100000">
                                          <p:val>
                                            <p:strVal val="#ppt_x"/>
                                          </p:val>
                                        </p:tav>
                                      </p:tavLst>
                                    </p:anim>
                                    <p:anim calcmode="lin" valueType="num">
                                      <p:cBhvr>
                                        <p:cTn id="9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21" grpId="0">
        <p:bldAsOne/>
      </p:bldGraphic>
      <p:bldP spid="7" grpId="0" animBg="1"/>
      <p:bldGraphic spid="33" grpId="0">
        <p:bldAsOne/>
      </p:bldGraphic>
      <p:bldP spid="34" grpId="0" animBg="1"/>
      <p:bldGraphic spid="39" grpId="0">
        <p:bldAsOne/>
      </p:bldGraphic>
      <p:bldP spid="40" grpId="0" animBg="1"/>
      <p:bldGraphic spid="45" grpId="0">
        <p:bldAsOne/>
      </p:bldGraphic>
      <p:bldP spid="46" grpId="0" animBg="1"/>
      <p:bldP spid="30" grpId="0"/>
      <p:bldP spid="62" grpId="0"/>
      <p:bldP spid="63" grpId="0"/>
      <p:bldP spid="64" grpId="0"/>
      <p:bldP spid="66" grpId="0"/>
      <p:bldP spid="67" grpId="0"/>
      <p:bldP spid="68" grpId="0"/>
      <p:bldP spid="42" grpId="0"/>
      <p:bldP spid="43" grpId="0"/>
      <p:bldP spid="65" grpId="0"/>
      <p:bldGraphic spid="47" grpId="0">
        <p:bldAsOne/>
      </p:bldGraphic>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708948" y="176629"/>
            <a:ext cx="10774104" cy="646331"/>
          </a:xfrm>
          <a:prstGeom prst="rect">
            <a:avLst/>
          </a:prstGeom>
          <a:noFill/>
        </p:spPr>
        <p:txBody>
          <a:bodyPr wrap="none" rtlCol="0" anchor="ctr">
            <a:spAutoFit/>
          </a:bodyPr>
          <a:lstStyle/>
          <a:p>
            <a:pPr algn="ctr"/>
            <a:r>
              <a:rPr lang="en-US" sz="3600" b="1" dirty="0">
                <a:latin typeface="+mj-lt"/>
              </a:rPr>
              <a:t>CORRELATION BETWEEN ENERGY &amp; LOUDNESS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ext&#10;&#10;Description automatically generated">
            <a:extLst>
              <a:ext uri="{FF2B5EF4-FFF2-40B4-BE49-F238E27FC236}">
                <a16:creationId xmlns:a16="http://schemas.microsoft.com/office/drawing/2014/main" id="{FB871ACC-0C6E-BA4E-932B-AB8C60000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35" y="939084"/>
            <a:ext cx="4551463" cy="3404035"/>
          </a:xfrm>
          <a:prstGeom prst="rect">
            <a:avLst/>
          </a:prstGeom>
        </p:spPr>
      </p:pic>
      <p:pic>
        <p:nvPicPr>
          <p:cNvPr id="5" name="Picture 4" descr="Text&#10;&#10;Description automatically generated">
            <a:extLst>
              <a:ext uri="{FF2B5EF4-FFF2-40B4-BE49-F238E27FC236}">
                <a16:creationId xmlns:a16="http://schemas.microsoft.com/office/drawing/2014/main" id="{D3BCA78D-A1C0-584F-B4BF-D2E258562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35" y="4545236"/>
            <a:ext cx="4551463" cy="1912030"/>
          </a:xfrm>
          <a:prstGeom prst="rect">
            <a:avLst/>
          </a:prstGeom>
        </p:spPr>
      </p:pic>
      <p:pic>
        <p:nvPicPr>
          <p:cNvPr id="7" name="Picture 6" descr="Chart, scatter chart&#10;&#10;Description automatically generated">
            <a:extLst>
              <a:ext uri="{FF2B5EF4-FFF2-40B4-BE49-F238E27FC236}">
                <a16:creationId xmlns:a16="http://schemas.microsoft.com/office/drawing/2014/main" id="{A7559340-E07E-AE42-A5D9-895C24922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567" y="927099"/>
            <a:ext cx="6523885" cy="5515903"/>
          </a:xfrm>
          <a:prstGeom prst="rect">
            <a:avLst/>
          </a:prstGeom>
        </p:spPr>
      </p:pic>
    </p:spTree>
    <p:extLst>
      <p:ext uri="{BB962C8B-B14F-4D97-AF65-F5344CB8AC3E}">
        <p14:creationId xmlns:p14="http://schemas.microsoft.com/office/powerpoint/2010/main" val="2909365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3120670" y="176629"/>
            <a:ext cx="5950668" cy="646331"/>
          </a:xfrm>
          <a:prstGeom prst="rect">
            <a:avLst/>
          </a:prstGeom>
          <a:noFill/>
        </p:spPr>
        <p:txBody>
          <a:bodyPr wrap="none" rtlCol="0" anchor="ctr">
            <a:spAutoFit/>
          </a:bodyPr>
          <a:lstStyle/>
          <a:p>
            <a:pPr algn="ctr"/>
            <a:r>
              <a:rPr lang="en-US" sz="3600" b="1" dirty="0">
                <a:latin typeface="+mj-lt"/>
              </a:rPr>
              <a:t>FURTHER CORRELATIONS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7" name="Picture 6">
            <a:extLst>
              <a:ext uri="{FF2B5EF4-FFF2-40B4-BE49-F238E27FC236}">
                <a16:creationId xmlns:a16="http://schemas.microsoft.com/office/drawing/2014/main" id="{A7559340-E07E-AE42-A5D9-895C249224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5135" y="1915625"/>
            <a:ext cx="3392666" cy="3197872"/>
          </a:xfrm>
          <a:prstGeom prst="rect">
            <a:avLst/>
          </a:prstGeom>
        </p:spPr>
      </p:pic>
      <p:pic>
        <p:nvPicPr>
          <p:cNvPr id="4" name="Picture 3">
            <a:extLst>
              <a:ext uri="{FF2B5EF4-FFF2-40B4-BE49-F238E27FC236}">
                <a16:creationId xmlns:a16="http://schemas.microsoft.com/office/drawing/2014/main" id="{838C6E80-0C9E-7A46-BAD9-DE6A0B654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392" y="1915624"/>
            <a:ext cx="3392666" cy="3205782"/>
          </a:xfrm>
          <a:prstGeom prst="rect">
            <a:avLst/>
          </a:prstGeom>
        </p:spPr>
      </p:pic>
      <p:sp>
        <p:nvSpPr>
          <p:cNvPr id="6" name="TextBox 5">
            <a:extLst>
              <a:ext uri="{FF2B5EF4-FFF2-40B4-BE49-F238E27FC236}">
                <a16:creationId xmlns:a16="http://schemas.microsoft.com/office/drawing/2014/main" id="{6ECAA5DD-2292-9B4B-B3D8-4B9ACB9B9BF9}"/>
              </a:ext>
            </a:extLst>
          </p:cNvPr>
          <p:cNvSpPr txBox="1"/>
          <p:nvPr/>
        </p:nvSpPr>
        <p:spPr>
          <a:xfrm>
            <a:off x="9060952" y="1269124"/>
            <a:ext cx="2056542" cy="923330"/>
          </a:xfrm>
          <a:prstGeom prst="rect">
            <a:avLst/>
          </a:prstGeom>
          <a:noFill/>
        </p:spPr>
        <p:txBody>
          <a:bodyPr wrap="square" rtlCol="0">
            <a:spAutoFit/>
          </a:bodyPr>
          <a:lstStyle/>
          <a:p>
            <a:pPr algn="ctr"/>
            <a:r>
              <a:rPr lang="en-US" dirty="0"/>
              <a:t>Danceability &amp;</a:t>
            </a:r>
          </a:p>
          <a:p>
            <a:pPr algn="ctr"/>
            <a:r>
              <a:rPr lang="en-US" dirty="0" err="1"/>
              <a:t>Speechiness</a:t>
            </a:r>
            <a:endParaRPr lang="en-US" dirty="0"/>
          </a:p>
          <a:p>
            <a:pPr algn="ctr"/>
            <a:endParaRPr lang="en-US" dirty="0"/>
          </a:p>
        </p:txBody>
      </p:sp>
      <p:sp>
        <p:nvSpPr>
          <p:cNvPr id="18" name="TextBox 17">
            <a:extLst>
              <a:ext uri="{FF2B5EF4-FFF2-40B4-BE49-F238E27FC236}">
                <a16:creationId xmlns:a16="http://schemas.microsoft.com/office/drawing/2014/main" id="{9975CE12-CCF1-CC4F-8F0F-B0DD1856EFAD}"/>
              </a:ext>
            </a:extLst>
          </p:cNvPr>
          <p:cNvSpPr txBox="1"/>
          <p:nvPr/>
        </p:nvSpPr>
        <p:spPr>
          <a:xfrm>
            <a:off x="1074506" y="1269124"/>
            <a:ext cx="2298367" cy="646331"/>
          </a:xfrm>
          <a:prstGeom prst="rect">
            <a:avLst/>
          </a:prstGeom>
          <a:noFill/>
        </p:spPr>
        <p:txBody>
          <a:bodyPr wrap="square" rtlCol="0">
            <a:spAutoFit/>
          </a:bodyPr>
          <a:lstStyle/>
          <a:p>
            <a:pPr algn="ctr"/>
            <a:r>
              <a:rPr lang="en-US" dirty="0"/>
              <a:t>Valence &amp;</a:t>
            </a:r>
          </a:p>
          <a:p>
            <a:pPr algn="ctr"/>
            <a:r>
              <a:rPr lang="en-US" dirty="0"/>
              <a:t> Energy</a:t>
            </a:r>
          </a:p>
        </p:txBody>
      </p:sp>
      <p:pic>
        <p:nvPicPr>
          <p:cNvPr id="19" name="Picture 18">
            <a:extLst>
              <a:ext uri="{FF2B5EF4-FFF2-40B4-BE49-F238E27FC236}">
                <a16:creationId xmlns:a16="http://schemas.microsoft.com/office/drawing/2014/main" id="{E3583EE3-807A-E942-8C94-ECB2EF97A7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18825" y="1954498"/>
            <a:ext cx="3754350" cy="3174279"/>
          </a:xfrm>
          <a:prstGeom prst="rect">
            <a:avLst/>
          </a:prstGeom>
        </p:spPr>
      </p:pic>
      <p:sp>
        <p:nvSpPr>
          <p:cNvPr id="20" name="TextBox 19">
            <a:extLst>
              <a:ext uri="{FF2B5EF4-FFF2-40B4-BE49-F238E27FC236}">
                <a16:creationId xmlns:a16="http://schemas.microsoft.com/office/drawing/2014/main" id="{53C3A2C7-C52D-1249-A880-659DB8F82D0F}"/>
              </a:ext>
            </a:extLst>
          </p:cNvPr>
          <p:cNvSpPr txBox="1"/>
          <p:nvPr/>
        </p:nvSpPr>
        <p:spPr>
          <a:xfrm>
            <a:off x="5072922" y="1269125"/>
            <a:ext cx="2298367" cy="646331"/>
          </a:xfrm>
          <a:prstGeom prst="rect">
            <a:avLst/>
          </a:prstGeom>
          <a:noFill/>
        </p:spPr>
        <p:txBody>
          <a:bodyPr wrap="square" rtlCol="0">
            <a:spAutoFit/>
          </a:bodyPr>
          <a:lstStyle/>
          <a:p>
            <a:pPr algn="ctr"/>
            <a:r>
              <a:rPr lang="en-US" dirty="0"/>
              <a:t>Danceability &amp; Valence</a:t>
            </a:r>
          </a:p>
        </p:txBody>
      </p:sp>
    </p:spTree>
    <p:extLst>
      <p:ext uri="{BB962C8B-B14F-4D97-AF65-F5344CB8AC3E}">
        <p14:creationId xmlns:p14="http://schemas.microsoft.com/office/powerpoint/2010/main" val="2361764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2784046" y="176629"/>
            <a:ext cx="6623929" cy="646331"/>
          </a:xfrm>
          <a:prstGeom prst="rect">
            <a:avLst/>
          </a:prstGeom>
          <a:noFill/>
        </p:spPr>
        <p:txBody>
          <a:bodyPr wrap="none" rtlCol="0" anchor="ctr">
            <a:spAutoFit/>
          </a:bodyPr>
          <a:lstStyle/>
          <a:p>
            <a:pPr algn="ctr"/>
            <a:r>
              <a:rPr lang="en-US" sz="3600" b="1" dirty="0">
                <a:latin typeface="+mj-lt"/>
              </a:rPr>
              <a:t>NO OR WEAK CORRELATION</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7" name="Picture 6">
            <a:extLst>
              <a:ext uri="{FF2B5EF4-FFF2-40B4-BE49-F238E27FC236}">
                <a16:creationId xmlns:a16="http://schemas.microsoft.com/office/drawing/2014/main" id="{A7559340-E07E-AE42-A5D9-895C249224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5135" y="1915625"/>
            <a:ext cx="3392666" cy="3197872"/>
          </a:xfrm>
          <a:prstGeom prst="rect">
            <a:avLst/>
          </a:prstGeom>
        </p:spPr>
      </p:pic>
      <p:pic>
        <p:nvPicPr>
          <p:cNvPr id="4" name="Picture 3">
            <a:extLst>
              <a:ext uri="{FF2B5EF4-FFF2-40B4-BE49-F238E27FC236}">
                <a16:creationId xmlns:a16="http://schemas.microsoft.com/office/drawing/2014/main" id="{838C6E80-0C9E-7A46-BAD9-DE6A0B654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3640" y="1915624"/>
            <a:ext cx="3247417" cy="3068534"/>
          </a:xfrm>
          <a:prstGeom prst="rect">
            <a:avLst/>
          </a:prstGeom>
        </p:spPr>
      </p:pic>
      <p:sp>
        <p:nvSpPr>
          <p:cNvPr id="6" name="TextBox 5">
            <a:extLst>
              <a:ext uri="{FF2B5EF4-FFF2-40B4-BE49-F238E27FC236}">
                <a16:creationId xmlns:a16="http://schemas.microsoft.com/office/drawing/2014/main" id="{6ECAA5DD-2292-9B4B-B3D8-4B9ACB9B9BF9}"/>
              </a:ext>
            </a:extLst>
          </p:cNvPr>
          <p:cNvSpPr txBox="1"/>
          <p:nvPr/>
        </p:nvSpPr>
        <p:spPr>
          <a:xfrm>
            <a:off x="8999077" y="1546124"/>
            <a:ext cx="2056542" cy="369332"/>
          </a:xfrm>
          <a:prstGeom prst="rect">
            <a:avLst/>
          </a:prstGeom>
          <a:noFill/>
        </p:spPr>
        <p:txBody>
          <a:bodyPr wrap="square" rtlCol="0">
            <a:spAutoFit/>
          </a:bodyPr>
          <a:lstStyle/>
          <a:p>
            <a:pPr algn="ctr"/>
            <a:r>
              <a:rPr lang="en-US" dirty="0"/>
              <a:t>(Replace Plot)</a:t>
            </a:r>
          </a:p>
        </p:txBody>
      </p:sp>
      <p:sp>
        <p:nvSpPr>
          <p:cNvPr id="18" name="TextBox 17">
            <a:extLst>
              <a:ext uri="{FF2B5EF4-FFF2-40B4-BE49-F238E27FC236}">
                <a16:creationId xmlns:a16="http://schemas.microsoft.com/office/drawing/2014/main" id="{9975CE12-CCF1-CC4F-8F0F-B0DD1856EFAD}"/>
              </a:ext>
            </a:extLst>
          </p:cNvPr>
          <p:cNvSpPr txBox="1"/>
          <p:nvPr/>
        </p:nvSpPr>
        <p:spPr>
          <a:xfrm>
            <a:off x="1151415" y="1546124"/>
            <a:ext cx="2298367" cy="369332"/>
          </a:xfrm>
          <a:prstGeom prst="rect">
            <a:avLst/>
          </a:prstGeom>
          <a:noFill/>
        </p:spPr>
        <p:txBody>
          <a:bodyPr wrap="square" rtlCol="0">
            <a:spAutoFit/>
          </a:bodyPr>
          <a:lstStyle/>
          <a:p>
            <a:r>
              <a:rPr lang="en-US" dirty="0"/>
              <a:t>(Replace Plot)</a:t>
            </a:r>
          </a:p>
        </p:txBody>
      </p:sp>
    </p:spTree>
    <p:extLst>
      <p:ext uri="{BB962C8B-B14F-4D97-AF65-F5344CB8AC3E}">
        <p14:creationId xmlns:p14="http://schemas.microsoft.com/office/powerpoint/2010/main" val="26232069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0" y="3597271"/>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08A8CC05-F584-CA4D-89B4-19236F4C9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539" y="354693"/>
            <a:ext cx="9222921" cy="6148614"/>
          </a:xfrm>
          <a:prstGeom prst="rect">
            <a:avLst/>
          </a:prstGeom>
        </p:spPr>
      </p:pic>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4385320" y="-84406"/>
            <a:ext cx="7589317" cy="1440394"/>
          </a:xfrm>
        </p:spPr>
        <p:txBody>
          <a:bodyPr/>
          <a:lstStyle/>
          <a:p>
            <a:r>
              <a:rPr lang="en-US" dirty="0"/>
              <a:t>K-MEANS CLUSTERING</a:t>
            </a:r>
          </a:p>
        </p:txBody>
      </p:sp>
      <p:sp>
        <p:nvSpPr>
          <p:cNvPr id="27" name="TextBox 26">
            <a:extLst>
              <a:ext uri="{FF2B5EF4-FFF2-40B4-BE49-F238E27FC236}">
                <a16:creationId xmlns:a16="http://schemas.microsoft.com/office/drawing/2014/main" id="{54CE95CC-2634-41DA-AC90-2A779C921A7B}"/>
              </a:ext>
            </a:extLst>
          </p:cNvPr>
          <p:cNvSpPr txBox="1"/>
          <p:nvPr/>
        </p:nvSpPr>
        <p:spPr>
          <a:xfrm>
            <a:off x="3794416" y="6072420"/>
            <a:ext cx="4603166" cy="430887"/>
          </a:xfrm>
          <a:prstGeom prst="rect">
            <a:avLst/>
          </a:prstGeom>
          <a:noFill/>
        </p:spPr>
        <p:txBody>
          <a:bodyPr wrap="square" rtlCol="0">
            <a:spAutoFit/>
          </a:bodyPr>
          <a:lstStyle/>
          <a:p>
            <a:r>
              <a:rPr lang="en-US" sz="2200" b="1" dirty="0">
                <a:latin typeface="+mj-lt"/>
              </a:rPr>
              <a:t>IDEAL NUMBER of CLUSTERS: 3</a:t>
            </a:r>
          </a:p>
        </p:txBody>
      </p:sp>
    </p:spTree>
    <p:extLst>
      <p:ext uri="{BB962C8B-B14F-4D97-AF65-F5344CB8AC3E}">
        <p14:creationId xmlns:p14="http://schemas.microsoft.com/office/powerpoint/2010/main" val="17195207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rotWithShape="1">
          <a:blip r:embed="rId2">
            <a:extLst>
              <a:ext uri="{28A0092B-C50C-407E-A947-70E740481C1C}">
                <a14:useLocalDpi xmlns:a14="http://schemas.microsoft.com/office/drawing/2010/main" val="0"/>
              </a:ext>
            </a:extLst>
          </a:blip>
          <a:srcRect l="2597" t="6089" r="-2597" b="6687"/>
          <a:stretch/>
        </p:blipFill>
        <p:spPr>
          <a:xfrm>
            <a:off x="1659116" y="618979"/>
            <a:ext cx="10729269" cy="623902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76423" y="295813"/>
            <a:ext cx="8313494" cy="646331"/>
          </a:xfrm>
          <a:prstGeom prst="rect">
            <a:avLst/>
          </a:prstGeom>
          <a:noFill/>
        </p:spPr>
        <p:txBody>
          <a:bodyPr wrap="none" rtlCol="0" anchor="ctr">
            <a:spAutoFit/>
          </a:bodyPr>
          <a:lstStyle/>
          <a:p>
            <a:pPr algn="ctr"/>
            <a:r>
              <a:rPr lang="en-US" sz="3600" b="1" dirty="0">
                <a:latin typeface="+mj-lt"/>
              </a:rPr>
              <a:t>POSSIBLE FEATURE COMBINATIONS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21530464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3709040" y="295813"/>
            <a:ext cx="5069016" cy="646331"/>
          </a:xfrm>
          <a:prstGeom prst="rect">
            <a:avLst/>
          </a:prstGeom>
          <a:noFill/>
        </p:spPr>
        <p:txBody>
          <a:bodyPr wrap="none" rtlCol="0" anchor="ctr">
            <a:spAutoFit/>
          </a:bodyPr>
          <a:lstStyle/>
          <a:p>
            <a:pPr algn="ctr"/>
            <a:r>
              <a:rPr lang="en-US" sz="3600" b="1" dirty="0">
                <a:latin typeface="+mj-lt"/>
              </a:rPr>
              <a:t>CLUSTERING SCORES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able&#10;&#10;Description automatically generated">
            <a:extLst>
              <a:ext uri="{FF2B5EF4-FFF2-40B4-BE49-F238E27FC236}">
                <a16:creationId xmlns:a16="http://schemas.microsoft.com/office/drawing/2014/main" id="{70C8BBC7-52FD-E24B-958D-813BFB0484D8}"/>
              </a:ext>
            </a:extLst>
          </p:cNvPr>
          <p:cNvPicPr>
            <a:picLocks noChangeAspect="1"/>
          </p:cNvPicPr>
          <p:nvPr/>
        </p:nvPicPr>
        <p:blipFill rotWithShape="1">
          <a:blip r:embed="rId2">
            <a:extLst>
              <a:ext uri="{28A0092B-C50C-407E-A947-70E740481C1C}">
                <a14:useLocalDpi xmlns:a14="http://schemas.microsoft.com/office/drawing/2010/main" val="0"/>
              </a:ext>
            </a:extLst>
          </a:blip>
          <a:srcRect r="13530"/>
          <a:stretch/>
        </p:blipFill>
        <p:spPr>
          <a:xfrm>
            <a:off x="350057" y="986887"/>
            <a:ext cx="7950728" cy="5575300"/>
          </a:xfrm>
          <a:prstGeom prst="rect">
            <a:avLst/>
          </a:prstGeom>
        </p:spPr>
      </p:pic>
      <p:sp>
        <p:nvSpPr>
          <p:cNvPr id="4" name="TextBox 3">
            <a:extLst>
              <a:ext uri="{FF2B5EF4-FFF2-40B4-BE49-F238E27FC236}">
                <a16:creationId xmlns:a16="http://schemas.microsoft.com/office/drawing/2014/main" id="{84A1FB55-677D-8F43-B006-DEED88AC2836}"/>
              </a:ext>
            </a:extLst>
          </p:cNvPr>
          <p:cNvSpPr txBox="1"/>
          <p:nvPr/>
        </p:nvSpPr>
        <p:spPr>
          <a:xfrm>
            <a:off x="8623496" y="1505242"/>
            <a:ext cx="3330989" cy="1200329"/>
          </a:xfrm>
          <a:prstGeom prst="rect">
            <a:avLst/>
          </a:prstGeom>
          <a:noFill/>
        </p:spPr>
        <p:txBody>
          <a:bodyPr wrap="square" rtlCol="0">
            <a:spAutoFit/>
          </a:bodyPr>
          <a:lstStyle/>
          <a:p>
            <a:pPr algn="ctr"/>
            <a:r>
              <a:rPr lang="en-US" sz="3600" dirty="0"/>
              <a:t>BEST CLUSTER GROUP OF 3:</a:t>
            </a:r>
          </a:p>
        </p:txBody>
      </p:sp>
      <p:sp>
        <p:nvSpPr>
          <p:cNvPr id="16" name="TextBox 15">
            <a:extLst>
              <a:ext uri="{FF2B5EF4-FFF2-40B4-BE49-F238E27FC236}">
                <a16:creationId xmlns:a16="http://schemas.microsoft.com/office/drawing/2014/main" id="{FAD367D1-DD47-4D4E-B760-56535A1ABF83}"/>
              </a:ext>
            </a:extLst>
          </p:cNvPr>
          <p:cNvSpPr txBox="1"/>
          <p:nvPr/>
        </p:nvSpPr>
        <p:spPr>
          <a:xfrm>
            <a:off x="8623497" y="3149227"/>
            <a:ext cx="3330989" cy="369332"/>
          </a:xfrm>
          <a:prstGeom prst="rect">
            <a:avLst/>
          </a:prstGeom>
          <a:noFill/>
        </p:spPr>
        <p:txBody>
          <a:bodyPr wrap="square" rtlCol="0">
            <a:spAutoFit/>
          </a:bodyPr>
          <a:lstStyle/>
          <a:p>
            <a:pPr algn="ctr"/>
            <a:r>
              <a:rPr lang="en-US" dirty="0"/>
              <a:t>INSTRUMENTALNESS</a:t>
            </a:r>
          </a:p>
        </p:txBody>
      </p:sp>
      <p:sp>
        <p:nvSpPr>
          <p:cNvPr id="18" name="TextBox 17">
            <a:extLst>
              <a:ext uri="{FF2B5EF4-FFF2-40B4-BE49-F238E27FC236}">
                <a16:creationId xmlns:a16="http://schemas.microsoft.com/office/drawing/2014/main" id="{4EFD8D99-D187-4C4C-A3E1-6F1ED515B9E6}"/>
              </a:ext>
            </a:extLst>
          </p:cNvPr>
          <p:cNvSpPr txBox="1"/>
          <p:nvPr/>
        </p:nvSpPr>
        <p:spPr>
          <a:xfrm>
            <a:off x="8623497" y="3562937"/>
            <a:ext cx="3330989" cy="369332"/>
          </a:xfrm>
          <a:prstGeom prst="rect">
            <a:avLst/>
          </a:prstGeom>
          <a:noFill/>
        </p:spPr>
        <p:txBody>
          <a:bodyPr wrap="square" rtlCol="0">
            <a:spAutoFit/>
          </a:bodyPr>
          <a:lstStyle/>
          <a:p>
            <a:pPr algn="ctr"/>
            <a:r>
              <a:rPr lang="en-US" dirty="0"/>
              <a:t>LIVENESS</a:t>
            </a:r>
          </a:p>
        </p:txBody>
      </p:sp>
      <p:sp>
        <p:nvSpPr>
          <p:cNvPr id="19" name="TextBox 18">
            <a:extLst>
              <a:ext uri="{FF2B5EF4-FFF2-40B4-BE49-F238E27FC236}">
                <a16:creationId xmlns:a16="http://schemas.microsoft.com/office/drawing/2014/main" id="{D508B172-7259-B645-B54B-295A0E6A69D3}"/>
              </a:ext>
            </a:extLst>
          </p:cNvPr>
          <p:cNvSpPr txBox="1"/>
          <p:nvPr/>
        </p:nvSpPr>
        <p:spPr>
          <a:xfrm>
            <a:off x="8623496" y="3977427"/>
            <a:ext cx="3330989" cy="369332"/>
          </a:xfrm>
          <a:prstGeom prst="rect">
            <a:avLst/>
          </a:prstGeom>
          <a:noFill/>
        </p:spPr>
        <p:txBody>
          <a:bodyPr wrap="square" rtlCol="0">
            <a:spAutoFit/>
          </a:bodyPr>
          <a:lstStyle/>
          <a:p>
            <a:pPr algn="ctr"/>
            <a:r>
              <a:rPr lang="en-US" dirty="0"/>
              <a:t>SPEECHINESS</a:t>
            </a:r>
          </a:p>
        </p:txBody>
      </p:sp>
      <p:sp>
        <p:nvSpPr>
          <p:cNvPr id="20" name="TextBox 19">
            <a:extLst>
              <a:ext uri="{FF2B5EF4-FFF2-40B4-BE49-F238E27FC236}">
                <a16:creationId xmlns:a16="http://schemas.microsoft.com/office/drawing/2014/main" id="{4ADB7ABC-0305-8346-BE93-F5FE58DA1046}"/>
              </a:ext>
            </a:extLst>
          </p:cNvPr>
          <p:cNvSpPr txBox="1"/>
          <p:nvPr/>
        </p:nvSpPr>
        <p:spPr>
          <a:xfrm>
            <a:off x="9134649" y="4880959"/>
            <a:ext cx="2308681" cy="646331"/>
          </a:xfrm>
          <a:prstGeom prst="rect">
            <a:avLst/>
          </a:prstGeom>
          <a:noFill/>
        </p:spPr>
        <p:txBody>
          <a:bodyPr wrap="square">
            <a:spAutoFit/>
          </a:bodyPr>
          <a:lstStyle/>
          <a:p>
            <a:pPr algn="ctr"/>
            <a:r>
              <a:rPr lang="en-US" sz="3600" dirty="0"/>
              <a:t>0.53339</a:t>
            </a:r>
          </a:p>
        </p:txBody>
      </p:sp>
    </p:spTree>
    <p:extLst>
      <p:ext uri="{BB962C8B-B14F-4D97-AF65-F5344CB8AC3E}">
        <p14:creationId xmlns:p14="http://schemas.microsoft.com/office/powerpoint/2010/main" val="39427233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5" name="Picture 4" descr="Chart, bar chart&#10;&#10;Description automatically generated">
            <a:extLst>
              <a:ext uri="{FF2B5EF4-FFF2-40B4-BE49-F238E27FC236}">
                <a16:creationId xmlns:a16="http://schemas.microsoft.com/office/drawing/2014/main" id="{6F3D7779-45C1-4546-95D4-304AA50CB9F8}"/>
              </a:ext>
            </a:extLst>
          </p:cNvPr>
          <p:cNvPicPr>
            <a:picLocks noChangeAspect="1"/>
          </p:cNvPicPr>
          <p:nvPr/>
        </p:nvPicPr>
        <p:blipFill rotWithShape="1">
          <a:blip r:embed="rId2">
            <a:extLst>
              <a:ext uri="{28A0092B-C50C-407E-A947-70E740481C1C}">
                <a14:useLocalDpi xmlns:a14="http://schemas.microsoft.com/office/drawing/2010/main" val="0"/>
              </a:ext>
            </a:extLst>
          </a:blip>
          <a:srcRect b="4410"/>
          <a:stretch/>
        </p:blipFill>
        <p:spPr>
          <a:xfrm>
            <a:off x="909727" y="302456"/>
            <a:ext cx="10287000" cy="6555544"/>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029225" y="295813"/>
            <a:ext cx="6607899" cy="646331"/>
          </a:xfrm>
          <a:prstGeom prst="rect">
            <a:avLst/>
          </a:prstGeom>
          <a:noFill/>
        </p:spPr>
        <p:txBody>
          <a:bodyPr wrap="none" rtlCol="0" anchor="ctr">
            <a:spAutoFit/>
          </a:bodyPr>
          <a:lstStyle/>
          <a:p>
            <a:pPr algn="ctr"/>
            <a:r>
              <a:rPr lang="en-US" sz="3600" b="1" dirty="0">
                <a:latin typeface="+mj-lt"/>
              </a:rPr>
              <a:t>CLUSTERED TRACK GROUPS</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4685114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alpha val="50000"/>
          </a:schemeClr>
        </a:solidFill>
        <a:effectLst/>
      </p:bgPr>
    </p:bg>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919762" y="1754207"/>
            <a:ext cx="4352474" cy="646331"/>
          </a:xfrm>
          <a:prstGeom prst="rect">
            <a:avLst/>
          </a:prstGeom>
          <a:noFill/>
        </p:spPr>
        <p:txBody>
          <a:bodyPr wrap="none" rtlCol="0">
            <a:spAutoFit/>
          </a:bodyPr>
          <a:lstStyle/>
          <a:p>
            <a:r>
              <a:rPr lang="en-US" sz="3600" b="1" dirty="0">
                <a:latin typeface="+mj-lt"/>
              </a:rPr>
              <a:t>BIANCA SERRANO</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845135" y="2703416"/>
            <a:ext cx="6501728" cy="3297056"/>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psychology</a:t>
            </a:r>
          </a:p>
          <a:p>
            <a:pPr marL="285750" indent="-285750" algn="just">
              <a:lnSpc>
                <a:spcPct val="150000"/>
              </a:lnSpc>
              <a:buFont typeface="Wingdings" pitchFamily="2" charset="2"/>
              <a:buChar char="Ø"/>
            </a:pPr>
            <a:r>
              <a:rPr lang="en-US" sz="1400" dirty="0"/>
              <a:t>Currently employed as a data coordinator</a:t>
            </a:r>
          </a:p>
          <a:p>
            <a:pPr marL="285750" indent="-285750" algn="just">
              <a:lnSpc>
                <a:spcPct val="150000"/>
              </a:lnSpc>
              <a:buFont typeface="Wingdings" pitchFamily="2" charset="2"/>
              <a:buChar char="Ø"/>
            </a:pPr>
            <a:r>
              <a:rPr lang="en-US" sz="1400" dirty="0"/>
              <a:t>5  years experience in database management</a:t>
            </a:r>
          </a:p>
          <a:p>
            <a:pPr marL="285750" indent="-285750" algn="just">
              <a:lnSpc>
                <a:spcPct val="150000"/>
              </a:lnSpc>
              <a:buFont typeface="Wingdings" pitchFamily="2" charset="2"/>
              <a:buChar char="Ø"/>
            </a:pPr>
            <a:r>
              <a:rPr lang="en-US" sz="1400" dirty="0"/>
              <a:t>Skills in: </a:t>
            </a:r>
          </a:p>
          <a:p>
            <a:pPr marL="628650" lvl="1" indent="-171450" algn="just">
              <a:lnSpc>
                <a:spcPct val="150000"/>
              </a:lnSpc>
              <a:buFont typeface="Arial" panose="020B0604020202020204" pitchFamily="34" charset="0"/>
              <a:buChar char="•"/>
            </a:pPr>
            <a:r>
              <a:rPr lang="en-US" sz="1400" dirty="0"/>
              <a:t>Case management in government and educational systems</a:t>
            </a:r>
          </a:p>
          <a:p>
            <a:pPr marL="628650" lvl="1" indent="-171450" algn="just">
              <a:lnSpc>
                <a:spcPct val="150000"/>
              </a:lnSpc>
              <a:buFont typeface="Arial" panose="020B0604020202020204" pitchFamily="34" charset="0"/>
              <a:buChar char="•"/>
            </a:pPr>
            <a:r>
              <a:rPr lang="en-US" sz="1400" dirty="0"/>
              <a:t>Reporting and data synthesis for presentation in Excel and government database systems</a:t>
            </a:r>
          </a:p>
          <a:p>
            <a:pPr marL="285750" indent="-285750" algn="just">
              <a:lnSpc>
                <a:spcPct val="150000"/>
              </a:lnSpc>
              <a:buFont typeface="Wingdings" pitchFamily="2" charset="2"/>
              <a:buChar char="Ø"/>
            </a:pPr>
            <a:r>
              <a:rPr lang="en-US" sz="1400" dirty="0"/>
              <a:t>Interested in music through a background in event music curation and active listening</a:t>
            </a:r>
          </a:p>
          <a:p>
            <a:pPr marL="628650" lvl="1" indent="-171450" algn="just">
              <a:lnSpc>
                <a:spcPct val="15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23935510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A7ACFB1-C8FB-5F4E-8150-9B973E176899}"/>
              </a:ext>
            </a:extLst>
          </p:cNvPr>
          <p:cNvPicPr>
            <a:picLocks noChangeAspect="1"/>
          </p:cNvPicPr>
          <p:nvPr/>
        </p:nvPicPr>
        <p:blipFill rotWithShape="1">
          <a:blip r:embed="rId2">
            <a:extLst>
              <a:ext uri="{28A0092B-C50C-407E-A947-70E740481C1C}">
                <a14:useLocalDpi xmlns:a14="http://schemas.microsoft.com/office/drawing/2010/main" val="0"/>
              </a:ext>
            </a:extLst>
          </a:blip>
          <a:srcRect t="8616" b="3310"/>
          <a:stretch/>
        </p:blipFill>
        <p:spPr>
          <a:xfrm>
            <a:off x="4202272" y="121659"/>
            <a:ext cx="7666960" cy="673634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322768" y="295813"/>
            <a:ext cx="4607352" cy="646331"/>
          </a:xfrm>
          <a:prstGeom prst="rect">
            <a:avLst/>
          </a:prstGeom>
          <a:noFill/>
        </p:spPr>
        <p:txBody>
          <a:bodyPr wrap="none" rtlCol="0" anchor="ctr">
            <a:spAutoFit/>
          </a:bodyPr>
          <a:lstStyle/>
          <a:p>
            <a:pPr algn="ctr"/>
            <a:r>
              <a:rPr lang="en-US" sz="3600" b="1" dirty="0">
                <a:latin typeface="+mj-lt"/>
              </a:rPr>
              <a:t>KMEANS CLUSTERS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5" name="Picture 4" descr="Chart, scatter chart&#10;&#10;Description automatically generated">
            <a:extLst>
              <a:ext uri="{FF2B5EF4-FFF2-40B4-BE49-F238E27FC236}">
                <a16:creationId xmlns:a16="http://schemas.microsoft.com/office/drawing/2014/main" id="{D9E73EBC-1781-414C-BB85-78B620F43B12}"/>
              </a:ext>
            </a:extLst>
          </p:cNvPr>
          <p:cNvPicPr>
            <a:picLocks noChangeAspect="1"/>
          </p:cNvPicPr>
          <p:nvPr/>
        </p:nvPicPr>
        <p:blipFill rotWithShape="1">
          <a:blip r:embed="rId2">
            <a:extLst>
              <a:ext uri="{28A0092B-C50C-407E-A947-70E740481C1C}">
                <a14:useLocalDpi xmlns:a14="http://schemas.microsoft.com/office/drawing/2010/main" val="0"/>
              </a:ext>
            </a:extLst>
          </a:blip>
          <a:srcRect l="87994" b="90576"/>
          <a:stretch/>
        </p:blipFill>
        <p:spPr>
          <a:xfrm>
            <a:off x="4768948" y="5915856"/>
            <a:ext cx="825370" cy="646331"/>
          </a:xfrm>
          <a:prstGeom prst="rect">
            <a:avLst/>
          </a:prstGeom>
        </p:spPr>
      </p:pic>
      <p:sp>
        <p:nvSpPr>
          <p:cNvPr id="6" name="TextBox 5">
            <a:extLst>
              <a:ext uri="{FF2B5EF4-FFF2-40B4-BE49-F238E27FC236}">
                <a16:creationId xmlns:a16="http://schemas.microsoft.com/office/drawing/2014/main" id="{BB2F3329-7DD7-4E4D-962D-D08A835F27F9}"/>
              </a:ext>
            </a:extLst>
          </p:cNvPr>
          <p:cNvSpPr txBox="1"/>
          <p:nvPr/>
        </p:nvSpPr>
        <p:spPr>
          <a:xfrm>
            <a:off x="425135" y="1116298"/>
            <a:ext cx="3704605" cy="1046440"/>
          </a:xfrm>
          <a:prstGeom prst="rect">
            <a:avLst/>
          </a:prstGeom>
          <a:noFill/>
        </p:spPr>
        <p:txBody>
          <a:bodyPr wrap="square" rtlCol="0">
            <a:spAutoFit/>
          </a:bodyPr>
          <a:lstStyle/>
          <a:p>
            <a:r>
              <a:rPr lang="en-US" sz="2000" u="sng" dirty="0"/>
              <a:t>1</a:t>
            </a:r>
            <a:r>
              <a:rPr lang="en-US" sz="2000" u="sng" baseline="30000" dirty="0"/>
              <a:t>st</a:t>
            </a:r>
            <a:r>
              <a:rPr lang="en-US" sz="2000" u="sng" dirty="0"/>
              <a:t> Cluster</a:t>
            </a:r>
            <a:r>
              <a:rPr lang="en-US" sz="2000" dirty="0"/>
              <a:t>: </a:t>
            </a:r>
          </a:p>
          <a:p>
            <a:r>
              <a:rPr lang="en-US" sz="1400" dirty="0"/>
              <a:t>Mid-high </a:t>
            </a:r>
            <a:r>
              <a:rPr lang="en-US" sz="1400" dirty="0" err="1"/>
              <a:t>instrumentalness</a:t>
            </a:r>
            <a:endParaRPr lang="en-US" sz="1400" dirty="0"/>
          </a:p>
          <a:p>
            <a:r>
              <a:rPr lang="en-US" sz="1400" dirty="0"/>
              <a:t>Low-mid  liveness</a:t>
            </a:r>
          </a:p>
          <a:p>
            <a:r>
              <a:rPr lang="en-US" sz="1400" dirty="0"/>
              <a:t>Low-mid </a:t>
            </a:r>
            <a:r>
              <a:rPr lang="en-US" sz="1400" dirty="0" err="1"/>
              <a:t>speechiness</a:t>
            </a:r>
            <a:r>
              <a:rPr lang="en-US" sz="1400" dirty="0"/>
              <a:t> </a:t>
            </a:r>
          </a:p>
        </p:txBody>
      </p:sp>
      <p:sp>
        <p:nvSpPr>
          <p:cNvPr id="18" name="TextBox 17">
            <a:extLst>
              <a:ext uri="{FF2B5EF4-FFF2-40B4-BE49-F238E27FC236}">
                <a16:creationId xmlns:a16="http://schemas.microsoft.com/office/drawing/2014/main" id="{C4804619-D43F-1443-B404-B5908647DF7B}"/>
              </a:ext>
            </a:extLst>
          </p:cNvPr>
          <p:cNvSpPr txBox="1"/>
          <p:nvPr/>
        </p:nvSpPr>
        <p:spPr>
          <a:xfrm>
            <a:off x="814050" y="2371039"/>
            <a:ext cx="3704605" cy="1046440"/>
          </a:xfrm>
          <a:prstGeom prst="rect">
            <a:avLst/>
          </a:prstGeom>
          <a:noFill/>
        </p:spPr>
        <p:txBody>
          <a:bodyPr wrap="square" rtlCol="0">
            <a:spAutoFit/>
          </a:bodyPr>
          <a:lstStyle/>
          <a:p>
            <a:pPr algn="r"/>
            <a:r>
              <a:rPr lang="en-US" sz="2000" u="sng" dirty="0"/>
              <a:t>2</a:t>
            </a:r>
            <a:r>
              <a:rPr lang="en-US" sz="2000" u="sng" baseline="30000" dirty="0"/>
              <a:t>nd</a:t>
            </a:r>
            <a:r>
              <a:rPr lang="en-US" sz="2000" u="sng" dirty="0"/>
              <a:t> Cluster</a:t>
            </a:r>
            <a:r>
              <a:rPr lang="en-US" sz="2000" dirty="0"/>
              <a:t>: </a:t>
            </a:r>
          </a:p>
          <a:p>
            <a:pPr algn="r"/>
            <a:r>
              <a:rPr lang="en-US" sz="1400" dirty="0"/>
              <a:t>Low-mid </a:t>
            </a:r>
            <a:r>
              <a:rPr lang="en-US" sz="1400" dirty="0" err="1"/>
              <a:t>instrumentalness</a:t>
            </a:r>
            <a:endParaRPr lang="en-US" sz="1400" dirty="0"/>
          </a:p>
          <a:p>
            <a:pPr algn="r"/>
            <a:r>
              <a:rPr lang="en-US" sz="1400" dirty="0"/>
              <a:t>Low-mid  liveness</a:t>
            </a:r>
          </a:p>
          <a:p>
            <a:pPr algn="r"/>
            <a:r>
              <a:rPr lang="en-US" sz="1400" dirty="0"/>
              <a:t>Low-mid </a:t>
            </a:r>
            <a:r>
              <a:rPr lang="en-US" sz="1400" dirty="0" err="1"/>
              <a:t>speechiness</a:t>
            </a:r>
            <a:endParaRPr lang="en-US" sz="1400" dirty="0"/>
          </a:p>
        </p:txBody>
      </p:sp>
      <p:sp>
        <p:nvSpPr>
          <p:cNvPr id="19" name="TextBox 18">
            <a:extLst>
              <a:ext uri="{FF2B5EF4-FFF2-40B4-BE49-F238E27FC236}">
                <a16:creationId xmlns:a16="http://schemas.microsoft.com/office/drawing/2014/main" id="{4FE420EF-7837-9547-8618-3C75E757F5A8}"/>
              </a:ext>
            </a:extLst>
          </p:cNvPr>
          <p:cNvSpPr txBox="1"/>
          <p:nvPr/>
        </p:nvSpPr>
        <p:spPr>
          <a:xfrm>
            <a:off x="425135" y="3750992"/>
            <a:ext cx="3704605" cy="1046440"/>
          </a:xfrm>
          <a:prstGeom prst="rect">
            <a:avLst/>
          </a:prstGeom>
          <a:noFill/>
        </p:spPr>
        <p:txBody>
          <a:bodyPr wrap="square" rtlCol="0">
            <a:spAutoFit/>
          </a:bodyPr>
          <a:lstStyle/>
          <a:p>
            <a:r>
              <a:rPr lang="en-US" sz="2000" u="sng" dirty="0"/>
              <a:t>3</a:t>
            </a:r>
            <a:r>
              <a:rPr lang="en-US" sz="2000" u="sng" baseline="30000" dirty="0"/>
              <a:t>rd</a:t>
            </a:r>
            <a:r>
              <a:rPr lang="en-US" sz="2000" u="sng" dirty="0"/>
              <a:t>  Cluster</a:t>
            </a:r>
            <a:r>
              <a:rPr lang="en-US" sz="2000" dirty="0"/>
              <a:t>: </a:t>
            </a:r>
          </a:p>
          <a:p>
            <a:r>
              <a:rPr lang="en-US" sz="1400" dirty="0"/>
              <a:t>Low </a:t>
            </a:r>
            <a:r>
              <a:rPr lang="en-US" sz="1400" dirty="0" err="1"/>
              <a:t>instrumentalness</a:t>
            </a:r>
            <a:endParaRPr lang="en-US" sz="1400" dirty="0"/>
          </a:p>
          <a:p>
            <a:r>
              <a:rPr lang="en-US" sz="1400" dirty="0"/>
              <a:t>Low-mid  liveness</a:t>
            </a:r>
          </a:p>
          <a:p>
            <a:r>
              <a:rPr lang="en-US" sz="1400" dirty="0"/>
              <a:t>Mid-high </a:t>
            </a:r>
            <a:r>
              <a:rPr lang="en-US" sz="1400" dirty="0" err="1"/>
              <a:t>speechiness</a:t>
            </a:r>
            <a:endParaRPr lang="en-US" sz="1400" dirty="0"/>
          </a:p>
        </p:txBody>
      </p:sp>
      <p:sp>
        <p:nvSpPr>
          <p:cNvPr id="20" name="TextBox 19">
            <a:extLst>
              <a:ext uri="{FF2B5EF4-FFF2-40B4-BE49-F238E27FC236}">
                <a16:creationId xmlns:a16="http://schemas.microsoft.com/office/drawing/2014/main" id="{311C7762-A62C-4D48-BE98-501C749490E6}"/>
              </a:ext>
            </a:extLst>
          </p:cNvPr>
          <p:cNvSpPr txBox="1"/>
          <p:nvPr/>
        </p:nvSpPr>
        <p:spPr>
          <a:xfrm>
            <a:off x="814050" y="5189266"/>
            <a:ext cx="3704605" cy="1046440"/>
          </a:xfrm>
          <a:prstGeom prst="rect">
            <a:avLst/>
          </a:prstGeom>
          <a:noFill/>
        </p:spPr>
        <p:txBody>
          <a:bodyPr wrap="square" rtlCol="0">
            <a:spAutoFit/>
          </a:bodyPr>
          <a:lstStyle/>
          <a:p>
            <a:pPr algn="r"/>
            <a:r>
              <a:rPr lang="en-US" sz="2000" u="sng" dirty="0"/>
              <a:t>4</a:t>
            </a:r>
            <a:r>
              <a:rPr lang="en-US" sz="2000" u="sng" baseline="30000" dirty="0"/>
              <a:t>th</a:t>
            </a:r>
            <a:r>
              <a:rPr lang="en-US" sz="2000" u="sng" dirty="0"/>
              <a:t> Cluster</a:t>
            </a:r>
            <a:r>
              <a:rPr lang="en-US" sz="2000" dirty="0"/>
              <a:t>: </a:t>
            </a:r>
          </a:p>
          <a:p>
            <a:pPr algn="r"/>
            <a:r>
              <a:rPr lang="en-US" sz="1400" dirty="0"/>
              <a:t>Low </a:t>
            </a:r>
            <a:r>
              <a:rPr lang="en-US" sz="1400" dirty="0" err="1"/>
              <a:t>instrumentalness</a:t>
            </a:r>
            <a:endParaRPr lang="en-US" sz="1400" dirty="0"/>
          </a:p>
          <a:p>
            <a:pPr algn="r"/>
            <a:r>
              <a:rPr lang="en-US" sz="1400" dirty="0"/>
              <a:t>Mid-high  liveness</a:t>
            </a:r>
          </a:p>
          <a:p>
            <a:pPr algn="r"/>
            <a:r>
              <a:rPr lang="en-US" sz="1400" dirty="0"/>
              <a:t>Low-mid </a:t>
            </a:r>
            <a:r>
              <a:rPr lang="en-US" sz="1400" dirty="0" err="1"/>
              <a:t>speechiness</a:t>
            </a:r>
            <a:endParaRPr lang="en-US" sz="1400" dirty="0"/>
          </a:p>
        </p:txBody>
      </p:sp>
    </p:spTree>
    <p:extLst>
      <p:ext uri="{BB962C8B-B14F-4D97-AF65-F5344CB8AC3E}">
        <p14:creationId xmlns:p14="http://schemas.microsoft.com/office/powerpoint/2010/main" val="26704743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92DDE8AC-801A-3C4D-B22C-128546BABDAF}"/>
              </a:ext>
            </a:extLst>
          </p:cNvPr>
          <p:cNvPicPr>
            <a:picLocks noChangeAspect="1"/>
          </p:cNvPicPr>
          <p:nvPr/>
        </p:nvPicPr>
        <p:blipFill rotWithShape="1">
          <a:blip r:embed="rId2">
            <a:extLst>
              <a:ext uri="{28A0092B-C50C-407E-A947-70E740481C1C}">
                <a14:useLocalDpi xmlns:a14="http://schemas.microsoft.com/office/drawing/2010/main" val="0"/>
              </a:ext>
            </a:extLst>
          </a:blip>
          <a:srcRect t="7548" b="-1"/>
          <a:stretch/>
        </p:blipFill>
        <p:spPr>
          <a:xfrm>
            <a:off x="590318" y="0"/>
            <a:ext cx="11292735" cy="6338277"/>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227142" y="6211669"/>
            <a:ext cx="10019089" cy="646331"/>
          </a:xfrm>
          <a:prstGeom prst="rect">
            <a:avLst/>
          </a:prstGeom>
          <a:noFill/>
        </p:spPr>
        <p:txBody>
          <a:bodyPr wrap="none" rtlCol="0" anchor="ctr">
            <a:spAutoFit/>
          </a:bodyPr>
          <a:lstStyle/>
          <a:p>
            <a:pPr algn="ctr"/>
            <a:r>
              <a:rPr lang="en-US" sz="3600" b="1" dirty="0">
                <a:latin typeface="+mj-lt"/>
              </a:rPr>
              <a:t>ALBUM COUNT PER CHART YEAR BY GENRE</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7599008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4" name="Picture 3" descr="Chart&#10;&#10;Description automatically generated">
            <a:extLst>
              <a:ext uri="{FF2B5EF4-FFF2-40B4-BE49-F238E27FC236}">
                <a16:creationId xmlns:a16="http://schemas.microsoft.com/office/drawing/2014/main" id="{728A7415-F1DF-D847-9F2E-9242CD8D6950}"/>
              </a:ext>
            </a:extLst>
          </p:cNvPr>
          <p:cNvPicPr>
            <a:picLocks noChangeAspect="1"/>
          </p:cNvPicPr>
          <p:nvPr/>
        </p:nvPicPr>
        <p:blipFill rotWithShape="1">
          <a:blip r:embed="rId2">
            <a:extLst>
              <a:ext uri="{28A0092B-C50C-407E-A947-70E740481C1C}">
                <a14:useLocalDpi xmlns:a14="http://schemas.microsoft.com/office/drawing/2010/main" val="0"/>
              </a:ext>
            </a:extLst>
          </a:blip>
          <a:srcRect t="6913"/>
          <a:stretch/>
        </p:blipFill>
        <p:spPr>
          <a:xfrm>
            <a:off x="0" y="15876"/>
            <a:ext cx="9814794" cy="6354989"/>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665294" y="6242448"/>
            <a:ext cx="11142794" cy="584775"/>
          </a:xfrm>
          <a:prstGeom prst="rect">
            <a:avLst/>
          </a:prstGeom>
          <a:noFill/>
        </p:spPr>
        <p:txBody>
          <a:bodyPr wrap="none" rtlCol="0" anchor="ctr">
            <a:spAutoFit/>
          </a:bodyPr>
          <a:lstStyle/>
          <a:p>
            <a:pPr algn="ctr"/>
            <a:r>
              <a:rPr lang="en-US" sz="3200" b="1" dirty="0">
                <a:latin typeface="+mj-lt"/>
              </a:rPr>
              <a:t>ALBUM COUNT PER CHART YEAR FOR HIP-HOP GENRE</a:t>
            </a:r>
          </a:p>
        </p:txBody>
      </p:sp>
      <p:pic>
        <p:nvPicPr>
          <p:cNvPr id="6" name="Picture 5" descr="A close-up of a document&#10;&#10;Description automatically generated with medium confidence">
            <a:extLst>
              <a:ext uri="{FF2B5EF4-FFF2-40B4-BE49-F238E27FC236}">
                <a16:creationId xmlns:a16="http://schemas.microsoft.com/office/drawing/2014/main" id="{6BA66649-9308-624F-B5E8-FA93C3F49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997" y="994170"/>
            <a:ext cx="2235200" cy="3454400"/>
          </a:xfrm>
          <a:prstGeom prst="rect">
            <a:avLst/>
          </a:prstGeom>
        </p:spPr>
      </p:pic>
      <p:pic>
        <p:nvPicPr>
          <p:cNvPr id="8" name="Picture 7" descr="Text&#10;&#10;Description automatically generated">
            <a:extLst>
              <a:ext uri="{FF2B5EF4-FFF2-40B4-BE49-F238E27FC236}">
                <a16:creationId xmlns:a16="http://schemas.microsoft.com/office/drawing/2014/main" id="{7DAEE1C1-9CDA-EA41-8544-72DB9E136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6941" y="2133992"/>
            <a:ext cx="2628900" cy="3975100"/>
          </a:xfrm>
          <a:prstGeom prst="rect">
            <a:avLst/>
          </a:prstGeom>
        </p:spPr>
      </p:pic>
    </p:spTree>
    <p:extLst>
      <p:ext uri="{BB962C8B-B14F-4D97-AF65-F5344CB8AC3E}">
        <p14:creationId xmlns:p14="http://schemas.microsoft.com/office/powerpoint/2010/main" val="2451445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12" name="Picture 11" descr="Chart&#10;&#10;Description automatically generated">
            <a:extLst>
              <a:ext uri="{FF2B5EF4-FFF2-40B4-BE49-F238E27FC236}">
                <a16:creationId xmlns:a16="http://schemas.microsoft.com/office/drawing/2014/main" id="{052AE57F-E451-774C-A216-9BB5AC271175}"/>
              </a:ext>
            </a:extLst>
          </p:cNvPr>
          <p:cNvPicPr>
            <a:picLocks noChangeAspect="1"/>
          </p:cNvPicPr>
          <p:nvPr/>
        </p:nvPicPr>
        <p:blipFill rotWithShape="1">
          <a:blip r:embed="rId2">
            <a:extLst>
              <a:ext uri="{28A0092B-C50C-407E-A947-70E740481C1C}">
                <a14:useLocalDpi xmlns:a14="http://schemas.microsoft.com/office/drawing/2010/main" val="0"/>
              </a:ext>
            </a:extLst>
          </a:blip>
          <a:srcRect t="6869"/>
          <a:stretch/>
        </p:blipFill>
        <p:spPr>
          <a:xfrm>
            <a:off x="0" y="281354"/>
            <a:ext cx="10543442" cy="596109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553887" y="6242448"/>
            <a:ext cx="11365612" cy="584775"/>
          </a:xfrm>
          <a:prstGeom prst="rect">
            <a:avLst/>
          </a:prstGeom>
          <a:noFill/>
        </p:spPr>
        <p:txBody>
          <a:bodyPr wrap="none" rtlCol="0" anchor="ctr">
            <a:spAutoFit/>
          </a:bodyPr>
          <a:lstStyle/>
          <a:p>
            <a:pPr algn="ctr"/>
            <a:r>
              <a:rPr lang="en-US" sz="3200" b="1" dirty="0">
                <a:latin typeface="+mj-lt"/>
              </a:rPr>
              <a:t>ALBUM COUNT PER CHART YEAR FOR COUNTRY GENRE</a:t>
            </a:r>
          </a:p>
        </p:txBody>
      </p:sp>
      <p:pic>
        <p:nvPicPr>
          <p:cNvPr id="14" name="Picture 13" descr="A close-up of a document&#10;&#10;Description automatically generated with medium confidence">
            <a:extLst>
              <a:ext uri="{FF2B5EF4-FFF2-40B4-BE49-F238E27FC236}">
                <a16:creationId xmlns:a16="http://schemas.microsoft.com/office/drawing/2014/main" id="{A1315CED-DB83-2E4E-9AA0-49D39BF79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146" y="952896"/>
            <a:ext cx="2311400" cy="3416300"/>
          </a:xfrm>
          <a:prstGeom prst="rect">
            <a:avLst/>
          </a:prstGeom>
        </p:spPr>
      </p:pic>
      <p:pic>
        <p:nvPicPr>
          <p:cNvPr id="16" name="Picture 15" descr="Text&#10;&#10;Description automatically generated">
            <a:extLst>
              <a:ext uri="{FF2B5EF4-FFF2-40B4-BE49-F238E27FC236}">
                <a16:creationId xmlns:a16="http://schemas.microsoft.com/office/drawing/2014/main" id="{17A9C8FB-1830-614A-9AE6-6DE702871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0286" y="2661047"/>
            <a:ext cx="2590800" cy="3581400"/>
          </a:xfrm>
          <a:prstGeom prst="rect">
            <a:avLst/>
          </a:prstGeom>
        </p:spPr>
      </p:pic>
    </p:spTree>
    <p:extLst>
      <p:ext uri="{BB962C8B-B14F-4D97-AF65-F5344CB8AC3E}">
        <p14:creationId xmlns:p14="http://schemas.microsoft.com/office/powerpoint/2010/main" val="2280408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3" name="Picture 2" descr="Chart, funnel chart&#10;&#10;Description automatically generated">
            <a:extLst>
              <a:ext uri="{FF2B5EF4-FFF2-40B4-BE49-F238E27FC236}">
                <a16:creationId xmlns:a16="http://schemas.microsoft.com/office/drawing/2014/main" id="{221F190E-FBDC-7745-ACD5-782095F0F7B5}"/>
              </a:ext>
            </a:extLst>
          </p:cNvPr>
          <p:cNvPicPr>
            <a:picLocks noChangeAspect="1"/>
          </p:cNvPicPr>
          <p:nvPr/>
        </p:nvPicPr>
        <p:blipFill rotWithShape="1">
          <a:blip r:embed="rId2">
            <a:extLst>
              <a:ext uri="{28A0092B-C50C-407E-A947-70E740481C1C}">
                <a14:useLocalDpi xmlns:a14="http://schemas.microsoft.com/office/drawing/2010/main" val="0"/>
              </a:ext>
            </a:extLst>
          </a:blip>
          <a:srcRect t="5623"/>
          <a:stretch/>
        </p:blipFill>
        <p:spPr>
          <a:xfrm>
            <a:off x="0" y="30776"/>
            <a:ext cx="10841602" cy="621167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122952" y="6242448"/>
            <a:ext cx="10227480" cy="584775"/>
          </a:xfrm>
          <a:prstGeom prst="rect">
            <a:avLst/>
          </a:prstGeom>
          <a:noFill/>
        </p:spPr>
        <p:txBody>
          <a:bodyPr wrap="none" rtlCol="0" anchor="ctr">
            <a:spAutoFit/>
          </a:bodyPr>
          <a:lstStyle/>
          <a:p>
            <a:pPr algn="ctr"/>
            <a:r>
              <a:rPr lang="en-US" sz="3200" b="1" dirty="0">
                <a:latin typeface="+mj-lt"/>
              </a:rPr>
              <a:t>ALBUM COUNT PER CHART YEAR FOR EDM GENRE</a:t>
            </a:r>
          </a:p>
        </p:txBody>
      </p:sp>
      <p:pic>
        <p:nvPicPr>
          <p:cNvPr id="7" name="Picture 6" descr="A picture containing text, receipt, screenshot&#10;&#10;Description automatically generated">
            <a:extLst>
              <a:ext uri="{FF2B5EF4-FFF2-40B4-BE49-F238E27FC236}">
                <a16:creationId xmlns:a16="http://schemas.microsoft.com/office/drawing/2014/main" id="{2FFA558B-73AD-294B-84C5-E285A8F68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348" y="838840"/>
            <a:ext cx="2349500" cy="3543300"/>
          </a:xfrm>
          <a:prstGeom prst="rect">
            <a:avLst/>
          </a:prstGeom>
        </p:spPr>
      </p:pic>
      <p:pic>
        <p:nvPicPr>
          <p:cNvPr id="10" name="Picture 9" descr="Text, letter&#10;&#10;Description automatically generated">
            <a:extLst>
              <a:ext uri="{FF2B5EF4-FFF2-40B4-BE49-F238E27FC236}">
                <a16:creationId xmlns:a16="http://schemas.microsoft.com/office/drawing/2014/main" id="{FA82A76D-7466-2143-872F-BC3D98CA0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848" y="2445633"/>
            <a:ext cx="2705100" cy="3619500"/>
          </a:xfrm>
          <a:prstGeom prst="rect">
            <a:avLst/>
          </a:prstGeom>
        </p:spPr>
      </p:pic>
    </p:spTree>
    <p:extLst>
      <p:ext uri="{BB962C8B-B14F-4D97-AF65-F5344CB8AC3E}">
        <p14:creationId xmlns:p14="http://schemas.microsoft.com/office/powerpoint/2010/main" val="5302351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GENRE CLASSIFICATION</a:t>
            </a:r>
          </a:p>
        </p:txBody>
      </p:sp>
      <p:sp>
        <p:nvSpPr>
          <p:cNvPr id="2" name="TextBox 1">
            <a:extLst>
              <a:ext uri="{FF2B5EF4-FFF2-40B4-BE49-F238E27FC236}">
                <a16:creationId xmlns:a16="http://schemas.microsoft.com/office/drawing/2014/main" id="{34A4C8C2-E8EE-A948-B5B1-F88DC34AF4AC}"/>
              </a:ext>
            </a:extLst>
          </p:cNvPr>
          <p:cNvSpPr txBox="1"/>
          <p:nvPr/>
        </p:nvSpPr>
        <p:spPr>
          <a:xfrm>
            <a:off x="1967344" y="1616675"/>
            <a:ext cx="3200400" cy="369332"/>
          </a:xfrm>
          <a:prstGeom prst="rect">
            <a:avLst/>
          </a:prstGeom>
          <a:noFill/>
        </p:spPr>
        <p:txBody>
          <a:bodyPr wrap="square" rtlCol="0">
            <a:spAutoFit/>
          </a:bodyPr>
          <a:lstStyle/>
          <a:p>
            <a:r>
              <a:rPr lang="en-US" dirty="0"/>
              <a:t>K Nearest Neighbors</a:t>
            </a:r>
          </a:p>
        </p:txBody>
      </p:sp>
      <p:sp>
        <p:nvSpPr>
          <p:cNvPr id="7" name="TextBox 6">
            <a:extLst>
              <a:ext uri="{FF2B5EF4-FFF2-40B4-BE49-F238E27FC236}">
                <a16:creationId xmlns:a16="http://schemas.microsoft.com/office/drawing/2014/main" id="{62D35D41-4BBB-8849-9EB9-ABA422B384D6}"/>
              </a:ext>
            </a:extLst>
          </p:cNvPr>
          <p:cNvSpPr txBox="1"/>
          <p:nvPr/>
        </p:nvSpPr>
        <p:spPr>
          <a:xfrm>
            <a:off x="7509163" y="1616675"/>
            <a:ext cx="3200400" cy="369332"/>
          </a:xfrm>
          <a:prstGeom prst="rect">
            <a:avLst/>
          </a:prstGeom>
          <a:noFill/>
        </p:spPr>
        <p:txBody>
          <a:bodyPr wrap="square" rtlCol="0">
            <a:spAutoFit/>
          </a:bodyPr>
          <a:lstStyle/>
          <a:p>
            <a:r>
              <a:rPr lang="en-US" dirty="0"/>
              <a:t>Random Forest Classifier</a:t>
            </a:r>
          </a:p>
        </p:txBody>
      </p:sp>
      <p:pic>
        <p:nvPicPr>
          <p:cNvPr id="4" name="Picture 3" descr="A picture containing text, receipt&#10;&#10;Description automatically generated">
            <a:extLst>
              <a:ext uri="{FF2B5EF4-FFF2-40B4-BE49-F238E27FC236}">
                <a16:creationId xmlns:a16="http://schemas.microsoft.com/office/drawing/2014/main" id="{0923DA0C-9AB3-724D-BF9E-7630EA241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36" y="2152517"/>
            <a:ext cx="5317632" cy="435079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6439548-EA9C-F84B-818F-8938202F6569}"/>
              </a:ext>
            </a:extLst>
          </p:cNvPr>
          <p:cNvPicPr>
            <a:picLocks noChangeAspect="1"/>
          </p:cNvPicPr>
          <p:nvPr/>
        </p:nvPicPr>
        <p:blipFill rotWithShape="1">
          <a:blip r:embed="rId3">
            <a:extLst>
              <a:ext uri="{28A0092B-C50C-407E-A947-70E740481C1C}">
                <a14:useLocalDpi xmlns:a14="http://schemas.microsoft.com/office/drawing/2010/main" val="0"/>
              </a:ext>
            </a:extLst>
          </a:blip>
          <a:srcRect r="5605"/>
          <a:stretch/>
        </p:blipFill>
        <p:spPr>
          <a:xfrm>
            <a:off x="6304433" y="2074286"/>
            <a:ext cx="5455729" cy="4429021"/>
          </a:xfrm>
          <a:prstGeom prst="rect">
            <a:avLst/>
          </a:prstGeom>
        </p:spPr>
      </p:pic>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BE8CFC65-0DAC-6A41-9650-E4826D577B30}"/>
                  </a:ext>
                </a:extLst>
              </p14:cNvPr>
              <p14:cNvContentPartPr/>
              <p14:nvPr/>
            </p14:nvContentPartPr>
            <p14:xfrm>
              <a:off x="2418066" y="5957187"/>
              <a:ext cx="534240" cy="546120"/>
            </p14:xfrm>
          </p:contentPart>
        </mc:Choice>
        <mc:Fallback xmlns="">
          <p:pic>
            <p:nvPicPr>
              <p:cNvPr id="30" name="Ink 29">
                <a:extLst>
                  <a:ext uri="{FF2B5EF4-FFF2-40B4-BE49-F238E27FC236}">
                    <a16:creationId xmlns:a16="http://schemas.microsoft.com/office/drawing/2014/main" id="{BE8CFC65-0DAC-6A41-9650-E4826D577B30}"/>
                  </a:ext>
                </a:extLst>
              </p:cNvPr>
              <p:cNvPicPr/>
              <p:nvPr/>
            </p:nvPicPr>
            <p:blipFill>
              <a:blip r:embed="rId5"/>
              <a:stretch>
                <a:fillRect/>
              </a:stretch>
            </p:blipFill>
            <p:spPr>
              <a:xfrm>
                <a:off x="2402586" y="5942067"/>
                <a:ext cx="5648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D67DF5D0-DBE3-A14F-A658-230EC21510AC}"/>
                  </a:ext>
                </a:extLst>
              </p14:cNvPr>
              <p14:cNvContentPartPr/>
              <p14:nvPr/>
            </p14:nvContentPartPr>
            <p14:xfrm>
              <a:off x="8518582" y="6072747"/>
              <a:ext cx="343440" cy="430560"/>
            </p14:xfrm>
          </p:contentPart>
        </mc:Choice>
        <mc:Fallback xmlns="">
          <p:pic>
            <p:nvPicPr>
              <p:cNvPr id="36" name="Ink 35">
                <a:extLst>
                  <a:ext uri="{FF2B5EF4-FFF2-40B4-BE49-F238E27FC236}">
                    <a16:creationId xmlns:a16="http://schemas.microsoft.com/office/drawing/2014/main" id="{D67DF5D0-DBE3-A14F-A658-230EC21510AC}"/>
                  </a:ext>
                </a:extLst>
              </p:cNvPr>
              <p:cNvPicPr/>
              <p:nvPr/>
            </p:nvPicPr>
            <p:blipFill>
              <a:blip r:embed="rId7"/>
              <a:stretch>
                <a:fillRect/>
              </a:stretch>
            </p:blipFill>
            <p:spPr>
              <a:xfrm>
                <a:off x="8503462" y="6057627"/>
                <a:ext cx="374040" cy="460800"/>
              </a:xfrm>
              <a:prstGeom prst="rect">
                <a:avLst/>
              </a:prstGeom>
            </p:spPr>
          </p:pic>
        </mc:Fallback>
      </mc:AlternateContent>
    </p:spTree>
    <p:extLst>
      <p:ext uri="{BB962C8B-B14F-4D97-AF65-F5344CB8AC3E}">
        <p14:creationId xmlns:p14="http://schemas.microsoft.com/office/powerpoint/2010/main" val="3991829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3"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2000" fill="hold"/>
                                        <p:tgtEl>
                                          <p:spTgt spid="3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P spid="2"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FEATURE INFLUENCE</a:t>
            </a:r>
          </a:p>
        </p:txBody>
      </p:sp>
      <p:pic>
        <p:nvPicPr>
          <p:cNvPr id="5" name="Picture 4" descr="Chart, bar chart&#10;&#10;Description automatically generated">
            <a:extLst>
              <a:ext uri="{FF2B5EF4-FFF2-40B4-BE49-F238E27FC236}">
                <a16:creationId xmlns:a16="http://schemas.microsoft.com/office/drawing/2014/main" id="{260FF812-623E-EE4B-8B19-FE6F868E8DD1}"/>
              </a:ext>
            </a:extLst>
          </p:cNvPr>
          <p:cNvPicPr>
            <a:picLocks noChangeAspect="1"/>
          </p:cNvPicPr>
          <p:nvPr/>
        </p:nvPicPr>
        <p:blipFill rotWithShape="1">
          <a:blip r:embed="rId2">
            <a:extLst>
              <a:ext uri="{28A0092B-C50C-407E-A947-70E740481C1C}">
                <a14:useLocalDpi xmlns:a14="http://schemas.microsoft.com/office/drawing/2010/main" val="0"/>
              </a:ext>
            </a:extLst>
          </a:blip>
          <a:srcRect t="9091" b="6060"/>
          <a:stretch/>
        </p:blipFill>
        <p:spPr>
          <a:xfrm>
            <a:off x="2690447" y="872836"/>
            <a:ext cx="6858000" cy="5818910"/>
          </a:xfrm>
          <a:prstGeom prst="rect">
            <a:avLst/>
          </a:prstGeom>
        </p:spPr>
      </p:pic>
    </p:spTree>
    <p:extLst>
      <p:ext uri="{BB962C8B-B14F-4D97-AF65-F5344CB8AC3E}">
        <p14:creationId xmlns:p14="http://schemas.microsoft.com/office/powerpoint/2010/main" val="615263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18000"/>
            <a:extLst>
              <a:ext uri="{28A0092B-C50C-407E-A947-70E740481C1C}">
                <a14:useLocalDpi xmlns:a14="http://schemas.microsoft.com/office/drawing/2010/main" val="0"/>
              </a:ext>
            </a:extLst>
          </a:blip>
          <a:srcRect t="7865" b="7865"/>
          <a:stretch/>
        </p:blipFill>
        <p:spPr>
          <a:xfrm>
            <a:off x="0" y="0"/>
            <a:ext cx="12192000" cy="6858000"/>
          </a:xfrm>
          <a:prstGeom prst="rect">
            <a:avLst/>
          </a:prstGeom>
          <a:solidFill>
            <a:schemeClr val="tx1">
              <a:lumMod val="85000"/>
              <a:lumOff val="15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317045" y="2767281"/>
            <a:ext cx="5557933" cy="1323439"/>
          </a:xfrm>
          <a:prstGeom prst="rect">
            <a:avLst/>
          </a:prstGeom>
          <a:noFill/>
        </p:spPr>
        <p:txBody>
          <a:bodyPr wrap="none" rtlCol="0">
            <a:spAutoFit/>
          </a:bodyPr>
          <a:lstStyle/>
          <a:p>
            <a:pPr algn="ctr"/>
            <a:r>
              <a:rPr lang="en-US" sz="8000" b="1" dirty="0">
                <a:solidFill>
                  <a:schemeClr val="bg2"/>
                </a:solidFill>
                <a:latin typeface="+mj-lt"/>
              </a:rPr>
              <a:t>SUMMARY</a:t>
            </a:r>
          </a:p>
        </p:txBody>
      </p:sp>
    </p:spTree>
    <p:extLst>
      <p:ext uri="{BB962C8B-B14F-4D97-AF65-F5344CB8AC3E}">
        <p14:creationId xmlns:p14="http://schemas.microsoft.com/office/powerpoint/2010/main" val="482101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704B02-AC79-403E-931F-55283594662E}"/>
              </a:ext>
            </a:extLst>
          </p:cNvPr>
          <p:cNvPicPr>
            <a:picLocks noChangeAspect="1"/>
          </p:cNvPicPr>
          <p:nvPr/>
        </p:nvPicPr>
        <p:blipFill>
          <a:blip r:embed="rId2">
            <a:extLst>
              <a:ext uri="{28A0092B-C50C-407E-A947-70E740481C1C}">
                <a14:useLocalDpi xmlns:a14="http://schemas.microsoft.com/office/drawing/2010/main" val="0"/>
              </a:ext>
            </a:extLst>
          </a:blip>
          <a:srcRect l="15221" r="15221"/>
          <a:stretch/>
        </p:blipFill>
        <p:spPr>
          <a:xfrm>
            <a:off x="3862035" y="445773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0" name="Picture 19">
            <a:extLst>
              <a:ext uri="{FF2B5EF4-FFF2-40B4-BE49-F238E27FC236}">
                <a16:creationId xmlns:a16="http://schemas.microsoft.com/office/drawing/2014/main" id="{785F50F0-35B5-4544-8617-1DAB2DB997C1}"/>
              </a:ext>
            </a:extLst>
          </p:cNvPr>
          <p:cNvPicPr>
            <a:picLocks noChangeAspect="1"/>
          </p:cNvPicPr>
          <p:nvPr/>
        </p:nvPicPr>
        <p:blipFill>
          <a:blip r:embed="rId3">
            <a:extLst>
              <a:ext uri="{28A0092B-C50C-407E-A947-70E740481C1C}">
                <a14:useLocalDpi xmlns:a14="http://schemas.microsoft.com/office/drawing/2010/main" val="0"/>
              </a:ext>
            </a:extLst>
          </a:blip>
          <a:srcRect l="16397" r="16397"/>
          <a:stretch/>
        </p:blipFill>
        <p:spPr>
          <a:xfrm>
            <a:off x="6498262" y="197872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1" name="Picture 20">
            <a:extLst>
              <a:ext uri="{FF2B5EF4-FFF2-40B4-BE49-F238E27FC236}">
                <a16:creationId xmlns:a16="http://schemas.microsoft.com/office/drawing/2014/main" id="{DD3DA607-F2A6-4F84-81B4-D1A8BD160E6C}"/>
              </a:ext>
            </a:extLst>
          </p:cNvPr>
          <p:cNvPicPr>
            <a:picLocks noChangeAspect="1"/>
          </p:cNvPicPr>
          <p:nvPr/>
        </p:nvPicPr>
        <p:blipFill>
          <a:blip r:embed="rId4">
            <a:extLst>
              <a:ext uri="{28A0092B-C50C-407E-A947-70E740481C1C}">
                <a14:useLocalDpi xmlns:a14="http://schemas.microsoft.com/office/drawing/2010/main" val="0"/>
              </a:ext>
            </a:extLst>
          </a:blip>
          <a:srcRect l="16487" r="16487"/>
          <a:stretch/>
        </p:blipFill>
        <p:spPr>
          <a:xfrm>
            <a:off x="9278365" y="4374604"/>
            <a:ext cx="1759763" cy="1759763"/>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2" name="Picture 21">
            <a:extLst>
              <a:ext uri="{FF2B5EF4-FFF2-40B4-BE49-F238E27FC236}">
                <a16:creationId xmlns:a16="http://schemas.microsoft.com/office/drawing/2014/main" id="{13E79169-E74C-4B65-AF2D-4AE142EE1A63}"/>
              </a:ext>
            </a:extLst>
          </p:cNvPr>
          <p:cNvPicPr>
            <a:picLocks noChangeAspect="1"/>
          </p:cNvPicPr>
          <p:nvPr/>
        </p:nvPicPr>
        <p:blipFill>
          <a:blip r:embed="rId5">
            <a:extLst>
              <a:ext uri="{28A0092B-C50C-407E-A947-70E740481C1C}">
                <a14:useLocalDpi xmlns:a14="http://schemas.microsoft.com/office/drawing/2010/main" val="0"/>
              </a:ext>
            </a:extLst>
          </a:blip>
          <a:srcRect l="2871" r="2871"/>
          <a:stretch/>
        </p:blipFill>
        <p:spPr>
          <a:xfrm>
            <a:off x="1143926" y="1994818"/>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sp>
        <p:nvSpPr>
          <p:cNvPr id="34" name="TextBox 33">
            <a:extLst>
              <a:ext uri="{FF2B5EF4-FFF2-40B4-BE49-F238E27FC236}">
                <a16:creationId xmlns:a16="http://schemas.microsoft.com/office/drawing/2014/main" id="{CECCB9A9-03FE-475A-BFEA-4101A99AFB19}"/>
              </a:ext>
            </a:extLst>
          </p:cNvPr>
          <p:cNvSpPr txBox="1"/>
          <p:nvPr/>
        </p:nvSpPr>
        <p:spPr>
          <a:xfrm>
            <a:off x="735634" y="4070934"/>
            <a:ext cx="2576347" cy="461665"/>
          </a:xfrm>
          <a:prstGeom prst="rect">
            <a:avLst/>
          </a:prstGeom>
          <a:noFill/>
        </p:spPr>
        <p:txBody>
          <a:bodyPr wrap="none" rtlCol="0">
            <a:spAutoFit/>
          </a:bodyPr>
          <a:lstStyle/>
          <a:p>
            <a:pPr algn="ctr"/>
            <a:r>
              <a:rPr lang="en-US" sz="2400" b="1" dirty="0">
                <a:solidFill>
                  <a:schemeClr val="accent1"/>
                </a:solidFill>
                <a:latin typeface="+mj-lt"/>
              </a:rPr>
              <a:t>CORRELATIONS</a:t>
            </a:r>
          </a:p>
        </p:txBody>
      </p:sp>
      <p:sp>
        <p:nvSpPr>
          <p:cNvPr id="35" name="TextBox 34">
            <a:extLst>
              <a:ext uri="{FF2B5EF4-FFF2-40B4-BE49-F238E27FC236}">
                <a16:creationId xmlns:a16="http://schemas.microsoft.com/office/drawing/2014/main" id="{F1CC3C1F-2413-4BD8-ADCE-6DF47E09BFB9}"/>
              </a:ext>
            </a:extLst>
          </p:cNvPr>
          <p:cNvSpPr txBox="1"/>
          <p:nvPr/>
        </p:nvSpPr>
        <p:spPr>
          <a:xfrm>
            <a:off x="658105" y="4532599"/>
            <a:ext cx="2731403" cy="1908215"/>
          </a:xfrm>
          <a:prstGeom prst="rect">
            <a:avLst/>
          </a:prstGeom>
          <a:noFill/>
        </p:spPr>
        <p:txBody>
          <a:bodyPr wrap="square" rtlCol="0">
            <a:spAutoFit/>
          </a:bodyPr>
          <a:lstStyle/>
          <a:p>
            <a:pPr algn="ctr">
              <a:lnSpc>
                <a:spcPct val="150000"/>
              </a:lnSpc>
            </a:pPr>
            <a:r>
              <a:rPr lang="en-GB" sz="1600" dirty="0"/>
              <a:t>Energy and loudness, energy and valence, and </a:t>
            </a:r>
            <a:r>
              <a:rPr lang="en-GB" sz="1600" dirty="0" err="1"/>
              <a:t>speechiness</a:t>
            </a:r>
            <a:r>
              <a:rPr lang="en-GB" sz="1600" dirty="0"/>
              <a:t> and danceability were significantly correlated.</a:t>
            </a:r>
          </a:p>
        </p:txBody>
      </p:sp>
      <p:sp>
        <p:nvSpPr>
          <p:cNvPr id="38" name="TextBox 37">
            <a:extLst>
              <a:ext uri="{FF2B5EF4-FFF2-40B4-BE49-F238E27FC236}">
                <a16:creationId xmlns:a16="http://schemas.microsoft.com/office/drawing/2014/main" id="{303764A2-B3A1-4BBA-A4B0-3B59387DA9D6}"/>
              </a:ext>
            </a:extLst>
          </p:cNvPr>
          <p:cNvSpPr txBox="1"/>
          <p:nvPr/>
        </p:nvSpPr>
        <p:spPr>
          <a:xfrm>
            <a:off x="3312684" y="2056043"/>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3389508" y="2451613"/>
            <a:ext cx="2713757" cy="1908215"/>
          </a:xfrm>
          <a:prstGeom prst="rect">
            <a:avLst/>
          </a:prstGeom>
          <a:noFill/>
        </p:spPr>
        <p:txBody>
          <a:bodyPr wrap="square" rtlCol="0">
            <a:spAutoFit/>
          </a:bodyPr>
          <a:lstStyle/>
          <a:p>
            <a:pPr algn="ctr">
              <a:lnSpc>
                <a:spcPct val="150000"/>
              </a:lnSpc>
            </a:pPr>
            <a:r>
              <a:rPr lang="en-GB" sz="1600" dirty="0"/>
              <a:t>Hip-hop presence on the charts increased while albums in the the  Country genre decreased.</a:t>
            </a:r>
          </a:p>
        </p:txBody>
      </p:sp>
      <p:sp>
        <p:nvSpPr>
          <p:cNvPr id="41" name="TextBox 40">
            <a:extLst>
              <a:ext uri="{FF2B5EF4-FFF2-40B4-BE49-F238E27FC236}">
                <a16:creationId xmlns:a16="http://schemas.microsoft.com/office/drawing/2014/main" id="{E5E0BF39-3D75-401A-AE14-82A7B91D772E}"/>
              </a:ext>
            </a:extLst>
          </p:cNvPr>
          <p:cNvSpPr txBox="1"/>
          <p:nvPr/>
        </p:nvSpPr>
        <p:spPr>
          <a:xfrm>
            <a:off x="5866195" y="4070934"/>
            <a:ext cx="3017173" cy="461665"/>
          </a:xfrm>
          <a:prstGeom prst="rect">
            <a:avLst/>
          </a:prstGeom>
          <a:noFill/>
        </p:spPr>
        <p:txBody>
          <a:bodyPr wrap="none" rtlCol="0">
            <a:spAutoFit/>
          </a:bodyPr>
          <a:lstStyle/>
          <a:p>
            <a:pPr algn="ctr"/>
            <a:r>
              <a:rPr lang="en-US" sz="2400" b="1" dirty="0">
                <a:solidFill>
                  <a:schemeClr val="accent1"/>
                </a:solidFill>
                <a:latin typeface="+mj-lt"/>
              </a:rPr>
              <a:t>VALENCE CHANGE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6094324" y="4532599"/>
            <a:ext cx="2550912" cy="1908215"/>
          </a:xfrm>
          <a:prstGeom prst="rect">
            <a:avLst/>
          </a:prstGeom>
          <a:noFill/>
        </p:spPr>
        <p:txBody>
          <a:bodyPr wrap="square" rtlCol="0">
            <a:spAutoFit/>
          </a:bodyPr>
          <a:lstStyle/>
          <a:p>
            <a:pPr algn="ctr">
              <a:lnSpc>
                <a:spcPct val="150000"/>
              </a:lnSpc>
            </a:pPr>
            <a:r>
              <a:rPr lang="en-GB" sz="1600" dirty="0"/>
              <a:t>Valence generally increased during the five year analysis period, particularly in 2020.</a:t>
            </a:r>
          </a:p>
        </p:txBody>
      </p:sp>
      <p:sp>
        <p:nvSpPr>
          <p:cNvPr id="44" name="TextBox 43">
            <a:extLst>
              <a:ext uri="{FF2B5EF4-FFF2-40B4-BE49-F238E27FC236}">
                <a16:creationId xmlns:a16="http://schemas.microsoft.com/office/drawing/2014/main" id="{A3C922DD-19F1-4B56-B6F2-9BA33559CAB9}"/>
              </a:ext>
            </a:extLst>
          </p:cNvPr>
          <p:cNvSpPr txBox="1"/>
          <p:nvPr/>
        </p:nvSpPr>
        <p:spPr>
          <a:xfrm>
            <a:off x="8745844" y="2028333"/>
            <a:ext cx="2824812" cy="461665"/>
          </a:xfrm>
          <a:prstGeom prst="rect">
            <a:avLst/>
          </a:prstGeom>
          <a:noFill/>
        </p:spPr>
        <p:txBody>
          <a:bodyPr wrap="none" rtlCol="0">
            <a:spAutoFit/>
          </a:bodyPr>
          <a:lstStyle/>
          <a:p>
            <a:pPr algn="ctr"/>
            <a:r>
              <a:rPr lang="en-US" sz="2400" b="1" dirty="0">
                <a:solidFill>
                  <a:schemeClr val="accent1"/>
                </a:solidFill>
                <a:latin typeface="+mj-lt"/>
              </a:rPr>
              <a:t>ENERGY CHANGE</a:t>
            </a:r>
          </a:p>
        </p:txBody>
      </p:sp>
      <p:sp>
        <p:nvSpPr>
          <p:cNvPr id="45" name="TextBox 44">
            <a:extLst>
              <a:ext uri="{FF2B5EF4-FFF2-40B4-BE49-F238E27FC236}">
                <a16:creationId xmlns:a16="http://schemas.microsoft.com/office/drawing/2014/main" id="{0AA964B8-8BC7-42A1-99F3-FB7F42CBBB6A}"/>
              </a:ext>
            </a:extLst>
          </p:cNvPr>
          <p:cNvSpPr txBox="1"/>
          <p:nvPr/>
        </p:nvSpPr>
        <p:spPr>
          <a:xfrm>
            <a:off x="8874979" y="2515830"/>
            <a:ext cx="2581388" cy="1538883"/>
          </a:xfrm>
          <a:prstGeom prst="rect">
            <a:avLst/>
          </a:prstGeom>
          <a:noFill/>
        </p:spPr>
        <p:txBody>
          <a:bodyPr wrap="square" rtlCol="0">
            <a:spAutoFit/>
          </a:bodyPr>
          <a:lstStyle/>
          <a:p>
            <a:pPr algn="ctr">
              <a:lnSpc>
                <a:spcPct val="150000"/>
              </a:lnSpc>
            </a:pPr>
            <a:r>
              <a:rPr lang="en-GB" sz="1600" dirty="0"/>
              <a:t>Average track energy decreased during the five-year analysis period.</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317045" y="425871"/>
            <a:ext cx="5557933" cy="1323439"/>
          </a:xfrm>
          <a:prstGeom prst="rect">
            <a:avLst/>
          </a:prstGeom>
          <a:noFill/>
        </p:spPr>
        <p:txBody>
          <a:bodyPr wrap="none" rtlCol="0">
            <a:spAutoFit/>
          </a:bodyPr>
          <a:lstStyle/>
          <a:p>
            <a:pPr algn="ctr"/>
            <a:r>
              <a:rPr lang="en-US" sz="8000" b="1" dirty="0">
                <a:latin typeface="+mj-lt"/>
              </a:rPr>
              <a:t>SUMMARY</a:t>
            </a:r>
          </a:p>
        </p:txBody>
      </p:sp>
    </p:spTree>
    <p:extLst>
      <p:ext uri="{BB962C8B-B14F-4D97-AF65-F5344CB8AC3E}">
        <p14:creationId xmlns:p14="http://schemas.microsoft.com/office/powerpoint/2010/main" val="198172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44" grpId="0"/>
      <p:bldP spid="45" grpId="0"/>
      <p:bldP spid="23" grpId="0" animBg="1"/>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182922" y="2767281"/>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Tree>
    <p:extLst>
      <p:ext uri="{BB962C8B-B14F-4D97-AF65-F5344CB8AC3E}">
        <p14:creationId xmlns:p14="http://schemas.microsoft.com/office/powerpoint/2010/main" val="4086704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5000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706564" y="1578391"/>
            <a:ext cx="4778872" cy="646331"/>
          </a:xfrm>
          <a:prstGeom prst="rect">
            <a:avLst/>
          </a:prstGeom>
          <a:noFill/>
        </p:spPr>
        <p:txBody>
          <a:bodyPr wrap="none" rtlCol="0">
            <a:spAutoFit/>
          </a:bodyPr>
          <a:lstStyle/>
          <a:p>
            <a:pPr algn="ctr"/>
            <a:r>
              <a:rPr lang="en-US" sz="3600" b="1" dirty="0">
                <a:latin typeface="+mj-lt"/>
              </a:rPr>
              <a:t>KATIE RAVENWOOD</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251364" y="2351784"/>
            <a:ext cx="7689272" cy="3297056"/>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music &amp; biochemistry</a:t>
            </a:r>
          </a:p>
          <a:p>
            <a:pPr marL="285750" indent="-285750" algn="just">
              <a:lnSpc>
                <a:spcPct val="150000"/>
              </a:lnSpc>
              <a:buFont typeface="Wingdings" pitchFamily="2" charset="2"/>
              <a:buChar char="Ø"/>
            </a:pPr>
            <a:r>
              <a:rPr lang="en-US" sz="1400" dirty="0"/>
              <a:t>Currently employed as a musician &amp; music teacher</a:t>
            </a:r>
          </a:p>
          <a:p>
            <a:pPr marL="285750" indent="-285750" algn="just">
              <a:lnSpc>
                <a:spcPct val="150000"/>
              </a:lnSpc>
              <a:buFont typeface="Wingdings" pitchFamily="2" charset="2"/>
              <a:buChar char="Ø"/>
            </a:pPr>
            <a:r>
              <a:rPr lang="en-US" sz="1400" dirty="0"/>
              <a:t>25 years experience in music performance and music education</a:t>
            </a:r>
          </a:p>
          <a:p>
            <a:pPr marL="285750" indent="-285750" algn="just">
              <a:lnSpc>
                <a:spcPct val="150000"/>
              </a:lnSpc>
              <a:buFont typeface="Wingdings" pitchFamily="2" charset="2"/>
              <a:buChar char="Ø"/>
            </a:pPr>
            <a:r>
              <a:rPr lang="en-US" sz="1400" dirty="0"/>
              <a:t>20 years of web development &amp; marketing experience</a:t>
            </a:r>
          </a:p>
          <a:p>
            <a:pPr marL="285750" indent="-285750" algn="just">
              <a:lnSpc>
                <a:spcPct val="150000"/>
              </a:lnSpc>
              <a:buFont typeface="Wingdings" pitchFamily="2" charset="2"/>
              <a:buChar char="Ø"/>
            </a:pPr>
            <a:r>
              <a:rPr lang="en-US" sz="1400" dirty="0"/>
              <a:t>Skills in: </a:t>
            </a:r>
          </a:p>
          <a:p>
            <a:pPr marL="742950" lvl="1" indent="-285750" algn="just">
              <a:lnSpc>
                <a:spcPct val="150000"/>
              </a:lnSpc>
              <a:buFont typeface="Arial" panose="020B0604020202020204" pitchFamily="34" charset="0"/>
              <a:buChar char="•"/>
            </a:pPr>
            <a:r>
              <a:rPr lang="en-US" sz="1400" dirty="0"/>
              <a:t>Business administration and marketing </a:t>
            </a:r>
          </a:p>
          <a:p>
            <a:pPr marL="742950" lvl="1" indent="-285750" algn="just">
              <a:lnSpc>
                <a:spcPct val="150000"/>
              </a:lnSpc>
              <a:buFont typeface="Arial" panose="020B0604020202020204" pitchFamily="34" charset="0"/>
              <a:buChar char="•"/>
            </a:pPr>
            <a:r>
              <a:rPr lang="en-US" sz="1400" dirty="0"/>
              <a:t>Contracting and contract negotiation</a:t>
            </a:r>
          </a:p>
          <a:p>
            <a:pPr marL="742950" lvl="1" indent="-285750" algn="just">
              <a:lnSpc>
                <a:spcPct val="150000"/>
              </a:lnSpc>
              <a:buFont typeface="Arial" panose="020B0604020202020204" pitchFamily="34" charset="0"/>
              <a:buChar char="•"/>
            </a:pPr>
            <a:r>
              <a:rPr lang="en-US" sz="1400" dirty="0"/>
              <a:t>Front end design and development</a:t>
            </a:r>
          </a:p>
          <a:p>
            <a:pPr marL="742950" lvl="1" indent="-285750" algn="just">
              <a:lnSpc>
                <a:spcPct val="150000"/>
              </a:lnSpc>
              <a:buFont typeface="Arial" panose="020B0604020202020204" pitchFamily="34" charset="0"/>
              <a:buChar char="•"/>
            </a:pPr>
            <a:r>
              <a:rPr lang="en-US" sz="1400" dirty="0"/>
              <a:t>Educational and curriculum design  </a:t>
            </a:r>
          </a:p>
          <a:p>
            <a:pPr marL="285750" indent="-285750" algn="just">
              <a:lnSpc>
                <a:spcPct val="150000"/>
              </a:lnSpc>
              <a:buFont typeface="Wingdings" pitchFamily="2" charset="2"/>
              <a:buChar char="Ø"/>
            </a:pPr>
            <a:r>
              <a:rPr lang="en-US" sz="1400" dirty="0"/>
              <a:t>Interest in music through a background in performance and concert promotion</a:t>
            </a:r>
          </a:p>
        </p:txBody>
      </p:sp>
    </p:spTree>
    <p:extLst>
      <p:ext uri="{BB962C8B-B14F-4D97-AF65-F5344CB8AC3E}">
        <p14:creationId xmlns:p14="http://schemas.microsoft.com/office/powerpoint/2010/main" val="427600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218497-A7B4-4C17-9DCD-B35EFEAC70F5}"/>
              </a:ext>
            </a:extLst>
          </p:cNvPr>
          <p:cNvSpPr/>
          <p:nvPr/>
        </p:nvSpPr>
        <p:spPr>
          <a:xfrm>
            <a:off x="0" y="5253"/>
            <a:ext cx="12192000" cy="235216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2B4CAA6-C081-4139-97CF-0C9BF8A8C754}"/>
              </a:ext>
            </a:extLst>
          </p:cNvPr>
          <p:cNvSpPr txBox="1"/>
          <p:nvPr/>
        </p:nvSpPr>
        <p:spPr>
          <a:xfrm>
            <a:off x="6442363" y="3377162"/>
            <a:ext cx="5001491" cy="2550698"/>
          </a:xfrm>
          <a:prstGeom prst="rect">
            <a:avLst/>
          </a:prstGeom>
          <a:noFill/>
        </p:spPr>
        <p:txBody>
          <a:bodyPr wrap="square" rtlCol="0">
            <a:spAutoFit/>
          </a:bodyPr>
          <a:lstStyle/>
          <a:p>
            <a:pPr algn="ctr">
              <a:lnSpc>
                <a:spcPct val="150000"/>
              </a:lnSpc>
            </a:pPr>
            <a:r>
              <a:rPr lang="en-GB" sz="1200" dirty="0"/>
              <a:t> </a:t>
            </a:r>
            <a:r>
              <a:rPr lang="en-GB" dirty="0"/>
              <a:t>Analysis of music features helps entertainment, streaming, and social media companies find focus and gain insight on current musical trends. This allows the maximization of profits and revenue.</a:t>
            </a:r>
          </a:p>
        </p:txBody>
      </p:sp>
      <p:sp>
        <p:nvSpPr>
          <p:cNvPr id="51" name="TextBox 50">
            <a:extLst>
              <a:ext uri="{FF2B5EF4-FFF2-40B4-BE49-F238E27FC236}">
                <a16:creationId xmlns:a16="http://schemas.microsoft.com/office/drawing/2014/main" id="{95B9D1DB-54E7-47F1-971D-4EA00999355B}"/>
              </a:ext>
            </a:extLst>
          </p:cNvPr>
          <p:cNvSpPr txBox="1"/>
          <p:nvPr/>
        </p:nvSpPr>
        <p:spPr>
          <a:xfrm>
            <a:off x="955963" y="3377162"/>
            <a:ext cx="4668981" cy="2550698"/>
          </a:xfrm>
          <a:prstGeom prst="rect">
            <a:avLst/>
          </a:prstGeom>
          <a:noFill/>
        </p:spPr>
        <p:txBody>
          <a:bodyPr wrap="square" rtlCol="0">
            <a:spAutoFit/>
          </a:bodyPr>
          <a:lstStyle/>
          <a:p>
            <a:pPr algn="ctr">
              <a:lnSpc>
                <a:spcPct val="150000"/>
              </a:lnSpc>
            </a:pPr>
            <a:r>
              <a:rPr lang="en-GB" dirty="0"/>
              <a:t>Music is a vital part in the human experience and affects each person’s life in some way. The details within the music we love are worth exploring and learning about, and they help us find more music that resonates with us.</a:t>
            </a:r>
          </a:p>
        </p:txBody>
      </p:sp>
      <p:sp>
        <p:nvSpPr>
          <p:cNvPr id="28" name="Graphic 12">
            <a:extLst>
              <a:ext uri="{FF2B5EF4-FFF2-40B4-BE49-F238E27FC236}">
                <a16:creationId xmlns:a16="http://schemas.microsoft.com/office/drawing/2014/main" id="{F637E571-CC54-2440-9251-958FCD8109F1}"/>
              </a:ext>
            </a:extLst>
          </p:cNvPr>
          <p:cNvSpPr/>
          <p:nvPr/>
        </p:nvSpPr>
        <p:spPr>
          <a:xfrm>
            <a:off x="0" y="177943"/>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dirty="0"/>
          </a:p>
        </p:txBody>
      </p:sp>
      <p:sp>
        <p:nvSpPr>
          <p:cNvPr id="29" name="TextBox 28">
            <a:extLst>
              <a:ext uri="{FF2B5EF4-FFF2-40B4-BE49-F238E27FC236}">
                <a16:creationId xmlns:a16="http://schemas.microsoft.com/office/drawing/2014/main" id="{07F7132E-474B-F147-8604-24DCD4868950}"/>
              </a:ext>
            </a:extLst>
          </p:cNvPr>
          <p:cNvSpPr txBox="1"/>
          <p:nvPr/>
        </p:nvSpPr>
        <p:spPr>
          <a:xfrm>
            <a:off x="2182922" y="633683"/>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
        <p:nvSpPr>
          <p:cNvPr id="34" name="TextBox 33">
            <a:extLst>
              <a:ext uri="{FF2B5EF4-FFF2-40B4-BE49-F238E27FC236}">
                <a16:creationId xmlns:a16="http://schemas.microsoft.com/office/drawing/2014/main" id="{A689BFCC-1BE8-5245-B87B-5A1BEDBD7678}"/>
              </a:ext>
            </a:extLst>
          </p:cNvPr>
          <p:cNvSpPr txBox="1"/>
          <p:nvPr/>
        </p:nvSpPr>
        <p:spPr>
          <a:xfrm>
            <a:off x="7630089" y="2546165"/>
            <a:ext cx="2626040"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IMPACT</a:t>
            </a:r>
          </a:p>
        </p:txBody>
      </p:sp>
      <p:sp>
        <p:nvSpPr>
          <p:cNvPr id="35" name="TextBox 34">
            <a:extLst>
              <a:ext uri="{FF2B5EF4-FFF2-40B4-BE49-F238E27FC236}">
                <a16:creationId xmlns:a16="http://schemas.microsoft.com/office/drawing/2014/main" id="{E5E5D276-F85D-EB45-A219-391AF9BBD31E}"/>
              </a:ext>
            </a:extLst>
          </p:cNvPr>
          <p:cNvSpPr txBox="1"/>
          <p:nvPr/>
        </p:nvSpPr>
        <p:spPr>
          <a:xfrm>
            <a:off x="1123835" y="2598003"/>
            <a:ext cx="4333238"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IMPORTANCE</a:t>
            </a:r>
          </a:p>
        </p:txBody>
      </p:sp>
    </p:spTree>
    <p:extLst>
      <p:ext uri="{BB962C8B-B14F-4D97-AF65-F5344CB8AC3E}">
        <p14:creationId xmlns:p14="http://schemas.microsoft.com/office/powerpoint/2010/main" val="9866461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p:bldP spid="51" grpId="0"/>
      <p:bldP spid="28" grpId="0" animBg="1"/>
      <p:bldP spid="29" grpId="0"/>
      <p:bldP spid="34" grpId="0"/>
      <p:bldP spid="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034119" y="2767281"/>
            <a:ext cx="6123792" cy="1323439"/>
          </a:xfrm>
          <a:prstGeom prst="rect">
            <a:avLst/>
          </a:prstGeom>
          <a:noFill/>
        </p:spPr>
        <p:txBody>
          <a:bodyPr wrap="none" rtlCol="0">
            <a:spAutoFit/>
          </a:bodyPr>
          <a:lstStyle/>
          <a:p>
            <a:pPr algn="ctr"/>
            <a:r>
              <a:rPr lang="en-US" sz="8000" b="1" dirty="0">
                <a:solidFill>
                  <a:schemeClr val="bg2"/>
                </a:solidFill>
                <a:latin typeface="+mj-lt"/>
              </a:rPr>
              <a:t>QUESTIONS</a:t>
            </a:r>
          </a:p>
        </p:txBody>
      </p:sp>
    </p:spTree>
    <p:extLst>
      <p:ext uri="{BB962C8B-B14F-4D97-AF65-F5344CB8AC3E}">
        <p14:creationId xmlns:p14="http://schemas.microsoft.com/office/powerpoint/2010/main" val="2637279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0CC4C71-F833-43F2-BBC2-D3155EC8E36A}"/>
              </a:ext>
            </a:extLst>
          </p:cNvPr>
          <p:cNvPicPr>
            <a:picLocks noGrp="1" noChangeAspect="1"/>
          </p:cNvPicPr>
          <p:nvPr>
            <p:ph type="pic" sz="quarter" idx="10"/>
          </p:nvPr>
        </p:nvPicPr>
        <p:blipFill>
          <a:blip r:embed="rId2">
            <a:alphaModFix amt="21000"/>
            <a:extLst>
              <a:ext uri="{28A0092B-C50C-407E-A947-70E740481C1C}">
                <a14:useLocalDpi xmlns:a14="http://schemas.microsoft.com/office/drawing/2010/main" val="0"/>
              </a:ext>
            </a:extLst>
          </a:blip>
          <a:srcRect t="7812" b="7812"/>
          <a:stretch/>
        </p:blipFill>
        <p:spPr>
          <a:xfrm>
            <a:off x="0" y="0"/>
            <a:ext cx="12192000" cy="6858000"/>
          </a:xfrm>
          <a:solidFill>
            <a:schemeClr val="tx1">
              <a:alpha val="75000"/>
            </a:schemeClr>
          </a:solidFill>
        </p:spPr>
      </p:pic>
      <p:sp>
        <p:nvSpPr>
          <p:cNvPr id="9" name="Rectangle 8">
            <a:extLst>
              <a:ext uri="{FF2B5EF4-FFF2-40B4-BE49-F238E27FC236}">
                <a16:creationId xmlns:a16="http://schemas.microsoft.com/office/drawing/2014/main" id="{B7E8F9A8-4298-4C95-9AA1-F3EC1EDD6804}"/>
              </a:ext>
            </a:extLst>
          </p:cNvPr>
          <p:cNvSpPr/>
          <p:nvPr/>
        </p:nvSpPr>
        <p:spPr>
          <a:xfrm>
            <a:off x="3887916" y="-1"/>
            <a:ext cx="4416168"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88B5E6-9074-4391-9BC4-AEDB4C04C9D8}"/>
              </a:ext>
            </a:extLst>
          </p:cNvPr>
          <p:cNvSpPr txBox="1"/>
          <p:nvPr/>
        </p:nvSpPr>
        <p:spPr>
          <a:xfrm>
            <a:off x="3983081" y="1850487"/>
            <a:ext cx="4225837" cy="2585323"/>
          </a:xfrm>
          <a:prstGeom prst="rect">
            <a:avLst/>
          </a:prstGeom>
          <a:noFill/>
        </p:spPr>
        <p:txBody>
          <a:bodyPr wrap="none" rtlCol="0">
            <a:spAutoFit/>
          </a:bodyPr>
          <a:lstStyle/>
          <a:p>
            <a:pPr algn="ctr"/>
            <a:r>
              <a:rPr lang="en-US" sz="5400" b="1" dirty="0">
                <a:solidFill>
                  <a:schemeClr val="bg2"/>
                </a:solidFill>
                <a:latin typeface="+mj-lt"/>
              </a:rPr>
              <a:t>THANK YOU</a:t>
            </a:r>
          </a:p>
          <a:p>
            <a:pPr algn="ctr"/>
            <a:r>
              <a:rPr lang="en-US" sz="5400" b="1" dirty="0">
                <a:solidFill>
                  <a:schemeClr val="bg2"/>
                </a:solidFill>
                <a:latin typeface="+mj-lt"/>
              </a:rPr>
              <a:t>FOR</a:t>
            </a:r>
          </a:p>
          <a:p>
            <a:pPr algn="ctr"/>
            <a:r>
              <a:rPr lang="en-US" sz="5400" b="1" dirty="0">
                <a:solidFill>
                  <a:schemeClr val="bg2"/>
                </a:solidFill>
                <a:latin typeface="+mj-lt"/>
              </a:rPr>
              <a:t>LISTENING</a:t>
            </a:r>
          </a:p>
        </p:txBody>
      </p:sp>
      <p:grpSp>
        <p:nvGrpSpPr>
          <p:cNvPr id="14" name="Group 13">
            <a:extLst>
              <a:ext uri="{FF2B5EF4-FFF2-40B4-BE49-F238E27FC236}">
                <a16:creationId xmlns:a16="http://schemas.microsoft.com/office/drawing/2014/main" id="{51D912F9-7F4B-4EC2-9FF6-51F0EAA81C81}"/>
              </a:ext>
            </a:extLst>
          </p:cNvPr>
          <p:cNvGrpSpPr/>
          <p:nvPr/>
        </p:nvGrpSpPr>
        <p:grpSpPr>
          <a:xfrm>
            <a:off x="5389471" y="298011"/>
            <a:ext cx="1413055" cy="1413055"/>
            <a:chOff x="5019643" y="2352571"/>
            <a:chExt cx="2152650" cy="2152650"/>
          </a:xfrm>
          <a:solidFill>
            <a:schemeClr val="bg2"/>
          </a:solidFill>
        </p:grpSpPr>
        <p:sp>
          <p:nvSpPr>
            <p:cNvPr id="17" name="Freeform: Shape 16">
              <a:extLst>
                <a:ext uri="{FF2B5EF4-FFF2-40B4-BE49-F238E27FC236}">
                  <a16:creationId xmlns:a16="http://schemas.microsoft.com/office/drawing/2014/main" id="{9BC8024C-6964-4CEE-9C27-EBBDC47384F0}"/>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9662758-C8EA-44CE-8E1D-0120D95092D4}"/>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0530CC5-6193-40C7-AC81-6EA60D14389A}"/>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CF2DBFB-B0E5-435C-9D2E-F611AD959ED8}"/>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11" name="TextBox 10">
            <a:extLst>
              <a:ext uri="{FF2B5EF4-FFF2-40B4-BE49-F238E27FC236}">
                <a16:creationId xmlns:a16="http://schemas.microsoft.com/office/drawing/2014/main" id="{B1DF0BD2-94DA-5346-8956-C9DB2956B954}"/>
              </a:ext>
            </a:extLst>
          </p:cNvPr>
          <p:cNvSpPr txBox="1"/>
          <p:nvPr/>
        </p:nvSpPr>
        <p:spPr>
          <a:xfrm>
            <a:off x="4648327" y="4714651"/>
            <a:ext cx="2895344" cy="1477328"/>
          </a:xfrm>
          <a:prstGeom prst="rect">
            <a:avLst/>
          </a:prstGeom>
          <a:noFill/>
        </p:spPr>
        <p:txBody>
          <a:bodyPr wrap="none" rtlCol="0">
            <a:spAutoFit/>
          </a:bodyPr>
          <a:lstStyle/>
          <a:p>
            <a:pPr algn="ctr"/>
            <a:r>
              <a:rPr lang="en-US" b="1" dirty="0">
                <a:solidFill>
                  <a:schemeClr val="bg1"/>
                </a:solidFill>
                <a:latin typeface="+mj-lt"/>
                <a:ea typeface="Open Sans ExtraBold" panose="020B0906030804020204" pitchFamily="34" charset="0"/>
                <a:cs typeface="Open Sans ExtraBold" panose="020B0906030804020204" pitchFamily="34" charset="0"/>
              </a:rPr>
              <a:t>More information and </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analyses available</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on our GitHub repo:</a:t>
            </a:r>
          </a:p>
          <a:p>
            <a:pPr algn="ctr"/>
            <a:endParaRPr lang="en-US" b="1" dirty="0">
              <a:solidFill>
                <a:schemeClr val="bg1"/>
              </a:solidFill>
              <a:latin typeface="+mj-lt"/>
              <a:ea typeface="Open Sans ExtraBold" panose="020B0906030804020204" pitchFamily="34" charset="0"/>
              <a:cs typeface="Open Sans ExtraBold" panose="020B0906030804020204" pitchFamily="34" charset="0"/>
            </a:endParaRPr>
          </a:p>
          <a:p>
            <a:pPr algn="ctr"/>
            <a:r>
              <a:rPr lang="en-US" b="1" dirty="0">
                <a:solidFill>
                  <a:schemeClr val="bg1"/>
                </a:solidFill>
                <a:latin typeface="+mj-lt"/>
                <a:ea typeface="Open Sans ExtraBold" panose="020B0906030804020204" pitchFamily="34" charset="0"/>
                <a:cs typeface="Open Sans ExtraBold" panose="020B0906030804020204" pitchFamily="34" charset="0"/>
              </a:rPr>
              <a:t>https://</a:t>
            </a:r>
            <a:r>
              <a:rPr lang="en-US" b="1" dirty="0" err="1">
                <a:solidFill>
                  <a:schemeClr val="bg1"/>
                </a:solidFill>
                <a:latin typeface="+mj-lt"/>
                <a:ea typeface="Open Sans ExtraBold" panose="020B0906030804020204" pitchFamily="34" charset="0"/>
                <a:cs typeface="Open Sans ExtraBold" panose="020B0906030804020204" pitchFamily="34" charset="0"/>
              </a:rPr>
              <a:t>bit.ly</a:t>
            </a:r>
            <a:r>
              <a:rPr lang="en-US" b="1" dirty="0">
                <a:solidFill>
                  <a:schemeClr val="bg1"/>
                </a:solidFill>
                <a:latin typeface="+mj-lt"/>
                <a:ea typeface="Open Sans ExtraBold" panose="020B0906030804020204" pitchFamily="34" charset="0"/>
                <a:cs typeface="Open Sans ExtraBold" panose="020B0906030804020204" pitchFamily="34" charset="0"/>
              </a:rPr>
              <a:t>/SxB5YA</a:t>
            </a:r>
          </a:p>
        </p:txBody>
      </p:sp>
    </p:spTree>
    <p:extLst>
      <p:ext uri="{BB962C8B-B14F-4D97-AF65-F5344CB8AC3E}">
        <p14:creationId xmlns:p14="http://schemas.microsoft.com/office/powerpoint/2010/main" val="38687283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14"/>
                                        </p:tgtEl>
                                        <p:attrNameLst>
                                          <p:attrName>r</p:attrName>
                                        </p:attrNameLst>
                                      </p:cBhvr>
                                    </p:animRo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descr="Close up of white headphones">
            <a:extLst>
              <a:ext uri="{FF2B5EF4-FFF2-40B4-BE49-F238E27FC236}">
                <a16:creationId xmlns:a16="http://schemas.microsoft.com/office/drawing/2014/main" id="{87414B90-93F1-AC4F-9962-907CDEF0DC44}"/>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6667" b="1666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243028" y="2767281"/>
            <a:ext cx="7705957" cy="1323439"/>
          </a:xfrm>
          <a:prstGeom prst="rect">
            <a:avLst/>
          </a:prstGeom>
          <a:noFill/>
        </p:spPr>
        <p:txBody>
          <a:bodyPr wrap="none" rtlCol="0">
            <a:spAutoFit/>
          </a:bodyPr>
          <a:lstStyle/>
          <a:p>
            <a:pPr algn="ctr"/>
            <a:r>
              <a:rPr lang="en-US" sz="8000" b="1" dirty="0">
                <a:solidFill>
                  <a:schemeClr val="bg2"/>
                </a:solidFill>
                <a:latin typeface="+mj-lt"/>
              </a:rPr>
              <a:t>BACKGROUND</a:t>
            </a:r>
          </a:p>
        </p:txBody>
      </p:sp>
    </p:spTree>
    <p:extLst>
      <p:ext uri="{BB962C8B-B14F-4D97-AF65-F5344CB8AC3E}">
        <p14:creationId xmlns:p14="http://schemas.microsoft.com/office/powerpoint/2010/main" val="333381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40" y="1805703"/>
            <a:ext cx="6848500" cy="4136494"/>
          </a:xfrm>
          <a:prstGeom prst="rect">
            <a:avLst/>
          </a:prstGeom>
        </p:spPr>
      </p:pic>
      <p:pic>
        <p:nvPicPr>
          <p:cNvPr id="4" name="Picture Placeholder 3">
            <a:extLst>
              <a:ext uri="{FF2B5EF4-FFF2-40B4-BE49-F238E27FC236}">
                <a16:creationId xmlns:a16="http://schemas.microsoft.com/office/drawing/2014/main" id="{7CAE795D-F749-4F32-92B2-F0937E9FDA4D}"/>
              </a:ext>
              <a:ext uri="{C183D7F6-B498-43B3-948B-1728B52AA6E4}">
                <adec:decorative xmlns:adec="http://schemas.microsoft.com/office/drawing/2017/decorative" val="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26" r="726"/>
          <a:stretch/>
        </p:blipFill>
        <p:spPr>
          <a:xfrm>
            <a:off x="-227907" y="2017712"/>
            <a:ext cx="5171035" cy="3279501"/>
          </a:xfrm>
        </p:spPr>
      </p:pic>
      <p:sp>
        <p:nvSpPr>
          <p:cNvPr id="12" name="TextBox 11">
            <a:extLst>
              <a:ext uri="{FF2B5EF4-FFF2-40B4-BE49-F238E27FC236}">
                <a16:creationId xmlns:a16="http://schemas.microsoft.com/office/drawing/2014/main" id="{50DD2B63-804F-1543-BC35-A8D9F7D843A4}"/>
              </a:ext>
            </a:extLst>
          </p:cNvPr>
          <p:cNvSpPr txBox="1"/>
          <p:nvPr/>
        </p:nvSpPr>
        <p:spPr>
          <a:xfrm>
            <a:off x="6738428" y="2560320"/>
            <a:ext cx="159446" cy="369332"/>
          </a:xfrm>
          <a:prstGeom prst="rect">
            <a:avLst/>
          </a:prstGeom>
          <a:noFill/>
        </p:spPr>
        <p:txBody>
          <a:bodyPr wrap="square" rtlCol="0">
            <a:spAutoFit/>
          </a:bodyPr>
          <a:lstStyle/>
          <a:p>
            <a:endParaRPr lang="en-US" dirty="0"/>
          </a:p>
        </p:txBody>
      </p:sp>
      <p:sp>
        <p:nvSpPr>
          <p:cNvPr id="13" name="Oval 12">
            <a:extLst>
              <a:ext uri="{FF2B5EF4-FFF2-40B4-BE49-F238E27FC236}">
                <a16:creationId xmlns:a16="http://schemas.microsoft.com/office/drawing/2014/main" id="{4ED61A37-BF2D-8B4D-AF28-A1D81C59C13A}"/>
              </a:ext>
            </a:extLst>
          </p:cNvPr>
          <p:cNvSpPr/>
          <p:nvPr/>
        </p:nvSpPr>
        <p:spPr>
          <a:xfrm>
            <a:off x="6431960"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1B8ECD6-3B03-E847-AF75-A4BD7AAF04B9}"/>
              </a:ext>
            </a:extLst>
          </p:cNvPr>
          <p:cNvSpPr/>
          <p:nvPr/>
        </p:nvSpPr>
        <p:spPr>
          <a:xfrm>
            <a:off x="6431960" y="304112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B37B805-EA7F-B947-B1F0-1171719A1DC0}"/>
              </a:ext>
            </a:extLst>
          </p:cNvPr>
          <p:cNvSpPr/>
          <p:nvPr/>
        </p:nvSpPr>
        <p:spPr>
          <a:xfrm>
            <a:off x="6431960" y="5396176"/>
            <a:ext cx="719998"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17D5EC-259C-1B49-8905-C42A2D852096}"/>
              </a:ext>
            </a:extLst>
          </p:cNvPr>
          <p:cNvSpPr/>
          <p:nvPr/>
        </p:nvSpPr>
        <p:spPr>
          <a:xfrm>
            <a:off x="6431959" y="4218649"/>
            <a:ext cx="719999"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0F24908-B543-5845-90A5-E617D7A40199}"/>
              </a:ext>
            </a:extLst>
          </p:cNvPr>
          <p:cNvGrpSpPr/>
          <p:nvPr/>
        </p:nvGrpSpPr>
        <p:grpSpPr>
          <a:xfrm>
            <a:off x="6705836" y="2016498"/>
            <a:ext cx="197244" cy="414198"/>
            <a:chOff x="5560828" y="5263822"/>
            <a:chExt cx="304800" cy="552450"/>
          </a:xfrm>
          <a:solidFill>
            <a:schemeClr val="bg2"/>
          </a:solidFill>
        </p:grpSpPr>
        <p:sp>
          <p:nvSpPr>
            <p:cNvPr id="20" name="Freeform: Shape 557">
              <a:extLst>
                <a:ext uri="{FF2B5EF4-FFF2-40B4-BE49-F238E27FC236}">
                  <a16:creationId xmlns:a16="http://schemas.microsoft.com/office/drawing/2014/main" id="{155D4098-25AB-DD4F-97A9-6AD0FF0C235E}"/>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21" name="Freeform: Shape 558">
              <a:extLst>
                <a:ext uri="{FF2B5EF4-FFF2-40B4-BE49-F238E27FC236}">
                  <a16:creationId xmlns:a16="http://schemas.microsoft.com/office/drawing/2014/main" id="{9602DF3E-49C6-1849-975B-FAC41DFA03ED}"/>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24" name="Freeform: Shape 559">
            <a:extLst>
              <a:ext uri="{FF2B5EF4-FFF2-40B4-BE49-F238E27FC236}">
                <a16:creationId xmlns:a16="http://schemas.microsoft.com/office/drawing/2014/main" id="{8720F8C2-F0AA-4740-A80F-6AE17EB0784E}"/>
              </a:ext>
            </a:extLst>
          </p:cNvPr>
          <p:cNvSpPr/>
          <p:nvPr/>
        </p:nvSpPr>
        <p:spPr>
          <a:xfrm>
            <a:off x="6595751" y="3193371"/>
            <a:ext cx="338708"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54009882-E072-434F-92E0-971DAD493FBC}"/>
              </a:ext>
            </a:extLst>
          </p:cNvPr>
          <p:cNvGrpSpPr/>
          <p:nvPr/>
        </p:nvGrpSpPr>
        <p:grpSpPr>
          <a:xfrm>
            <a:off x="6609881" y="4423307"/>
            <a:ext cx="338599" cy="310685"/>
            <a:chOff x="5524500" y="5290181"/>
            <a:chExt cx="565270" cy="447675"/>
          </a:xfrm>
          <a:solidFill>
            <a:schemeClr val="bg2"/>
          </a:solidFill>
        </p:grpSpPr>
        <p:sp>
          <p:nvSpPr>
            <p:cNvPr id="28" name="Freeform: Shape 561">
              <a:extLst>
                <a:ext uri="{FF2B5EF4-FFF2-40B4-BE49-F238E27FC236}">
                  <a16:creationId xmlns:a16="http://schemas.microsoft.com/office/drawing/2014/main" id="{0FE7096D-209C-D34B-BAE2-9D43FF2FCB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29" name="Freeform: Shape 562">
              <a:extLst>
                <a:ext uri="{FF2B5EF4-FFF2-40B4-BE49-F238E27FC236}">
                  <a16:creationId xmlns:a16="http://schemas.microsoft.com/office/drawing/2014/main" id="{DA9F885A-5210-F049-AAA5-3FF87E12E8C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30" name="Freeform: Shape 563">
              <a:extLst>
                <a:ext uri="{FF2B5EF4-FFF2-40B4-BE49-F238E27FC236}">
                  <a16:creationId xmlns:a16="http://schemas.microsoft.com/office/drawing/2014/main" id="{14CE97F0-7741-B44C-9770-16C55A5D529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31" name="Freeform: Shape 564">
              <a:extLst>
                <a:ext uri="{FF2B5EF4-FFF2-40B4-BE49-F238E27FC236}">
                  <a16:creationId xmlns:a16="http://schemas.microsoft.com/office/drawing/2014/main" id="{57ED3219-26DD-A24C-A376-756ADC9C276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32" name="Graphic 43">
            <a:extLst>
              <a:ext uri="{FF2B5EF4-FFF2-40B4-BE49-F238E27FC236}">
                <a16:creationId xmlns:a16="http://schemas.microsoft.com/office/drawing/2014/main" id="{B8E2EE9D-E9C5-AA46-98C1-16C700ED3A47}"/>
              </a:ext>
            </a:extLst>
          </p:cNvPr>
          <p:cNvSpPr/>
          <p:nvPr/>
        </p:nvSpPr>
        <p:spPr>
          <a:xfrm>
            <a:off x="6595747" y="5548424"/>
            <a:ext cx="387285"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33" name="TextBox 32">
            <a:extLst>
              <a:ext uri="{FF2B5EF4-FFF2-40B4-BE49-F238E27FC236}">
                <a16:creationId xmlns:a16="http://schemas.microsoft.com/office/drawing/2014/main" id="{6D42D086-2D29-D143-8C2D-D94F3336CF65}"/>
              </a:ext>
            </a:extLst>
          </p:cNvPr>
          <p:cNvSpPr txBox="1"/>
          <p:nvPr/>
        </p:nvSpPr>
        <p:spPr>
          <a:xfrm>
            <a:off x="7151960" y="1821550"/>
            <a:ext cx="4650834" cy="954107"/>
          </a:xfrm>
          <a:prstGeom prst="rect">
            <a:avLst/>
          </a:prstGeom>
          <a:noFill/>
        </p:spPr>
        <p:txBody>
          <a:bodyPr wrap="square" rtlCol="0">
            <a:spAutoFit/>
          </a:bodyPr>
          <a:lstStyle/>
          <a:p>
            <a:r>
              <a:rPr lang="en-US" sz="1400" b="1" dirty="0">
                <a:latin typeface="+mj-lt"/>
              </a:rPr>
              <a:t>Billboard </a:t>
            </a:r>
            <a:r>
              <a:rPr lang="en-US" sz="1400" dirty="0">
                <a:latin typeface="+mj-lt"/>
              </a:rPr>
              <a:t>is an American music and entertainment magazine </a:t>
            </a:r>
            <a:r>
              <a:rPr lang="en-US" sz="1400" dirty="0"/>
              <a:t>founded in 1894 in Cincinnati, Ohio and now operating in several countries around the world.</a:t>
            </a:r>
            <a:endParaRPr lang="en-US" sz="1400" dirty="0">
              <a:latin typeface="+mj-lt"/>
            </a:endParaRPr>
          </a:p>
        </p:txBody>
      </p:sp>
      <p:sp>
        <p:nvSpPr>
          <p:cNvPr id="36" name="TextBox 35">
            <a:extLst>
              <a:ext uri="{FF2B5EF4-FFF2-40B4-BE49-F238E27FC236}">
                <a16:creationId xmlns:a16="http://schemas.microsoft.com/office/drawing/2014/main" id="{C7C88957-8B6D-2345-867F-1FF90BB1C341}"/>
              </a:ext>
            </a:extLst>
          </p:cNvPr>
          <p:cNvSpPr txBox="1"/>
          <p:nvPr/>
        </p:nvSpPr>
        <p:spPr>
          <a:xfrm>
            <a:off x="7151960" y="4176602"/>
            <a:ext cx="4650834" cy="954107"/>
          </a:xfrm>
          <a:prstGeom prst="rect">
            <a:avLst/>
          </a:prstGeom>
          <a:noFill/>
        </p:spPr>
        <p:txBody>
          <a:bodyPr wrap="square" rtlCol="0">
            <a:spAutoFit/>
          </a:bodyPr>
          <a:lstStyle/>
          <a:p>
            <a:r>
              <a:rPr lang="en-US" sz="1400" dirty="0"/>
              <a:t>The Top 200 Album chart lists the year's most popular albums across all genres, ranked by physical and digital album and track sales as well as audio on-demand streaming activity.</a:t>
            </a:r>
            <a:endParaRPr lang="en-US" sz="1400" b="1" dirty="0"/>
          </a:p>
        </p:txBody>
      </p:sp>
      <p:sp>
        <p:nvSpPr>
          <p:cNvPr id="38" name="TextBox 37">
            <a:extLst>
              <a:ext uri="{FF2B5EF4-FFF2-40B4-BE49-F238E27FC236}">
                <a16:creationId xmlns:a16="http://schemas.microsoft.com/office/drawing/2014/main" id="{39CE2A9A-E7FF-974A-A7DF-B35B674A1471}"/>
              </a:ext>
            </a:extLst>
          </p:cNvPr>
          <p:cNvSpPr txBox="1"/>
          <p:nvPr/>
        </p:nvSpPr>
        <p:spPr>
          <a:xfrm>
            <a:off x="7151960" y="5350963"/>
            <a:ext cx="4650834" cy="738664"/>
          </a:xfrm>
          <a:prstGeom prst="rect">
            <a:avLst/>
          </a:prstGeom>
          <a:noFill/>
        </p:spPr>
        <p:txBody>
          <a:bodyPr wrap="square" rtlCol="0">
            <a:spAutoFit/>
          </a:bodyPr>
          <a:lstStyle/>
          <a:p>
            <a:r>
              <a:rPr lang="en-US" sz="1400" b="1" dirty="0">
                <a:latin typeface="+mj-lt"/>
              </a:rPr>
              <a:t>Billboard </a:t>
            </a:r>
            <a:r>
              <a:rPr lang="en-US" sz="1400" dirty="0">
                <a:latin typeface="+mj-lt"/>
              </a:rPr>
              <a:t>charts are powered by information from MRC Data (formerly Nielsen Music or Nielsen </a:t>
            </a:r>
            <a:r>
              <a:rPr lang="en-US" sz="1400" dirty="0" err="1">
                <a:latin typeface="+mj-lt"/>
              </a:rPr>
              <a:t>Soundscan</a:t>
            </a:r>
            <a:r>
              <a:rPr lang="en-US" sz="1400" dirty="0">
                <a:latin typeface="+mj-lt"/>
              </a:rPr>
              <a:t>.)</a:t>
            </a:r>
            <a:endParaRPr lang="en-US" sz="1400" b="1" dirty="0">
              <a:latin typeface="+mj-lt"/>
            </a:endParaRPr>
          </a:p>
        </p:txBody>
      </p:sp>
      <p:pic>
        <p:nvPicPr>
          <p:cNvPr id="8" name="Graphic 7">
            <a:extLst>
              <a:ext uri="{FF2B5EF4-FFF2-40B4-BE49-F238E27FC236}">
                <a16:creationId xmlns:a16="http://schemas.microsoft.com/office/drawing/2014/main" id="{39DC806D-27EE-E942-94F1-FC4B3BF962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1724" y="207921"/>
            <a:ext cx="5708552" cy="1193946"/>
          </a:xfrm>
          <a:prstGeom prst="rect">
            <a:avLst/>
          </a:prstGeom>
        </p:spPr>
      </p:pic>
      <p:sp>
        <p:nvSpPr>
          <p:cNvPr id="83" name="TextBox 82">
            <a:extLst>
              <a:ext uri="{FF2B5EF4-FFF2-40B4-BE49-F238E27FC236}">
                <a16:creationId xmlns:a16="http://schemas.microsoft.com/office/drawing/2014/main" id="{206C1B07-3339-0B43-BE2C-F24D1E4831DA}"/>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“Billboard”. Music Business Worldwide, 31 January 2022.  https://</a:t>
            </a:r>
            <a:r>
              <a:rPr lang="en-US" sz="1200" dirty="0" err="1">
                <a:solidFill>
                  <a:schemeClr val="bg1">
                    <a:lumMod val="50000"/>
                  </a:schemeClr>
                </a:solidFill>
                <a:latin typeface="Poppins SemiBold" pitchFamily="2" charset="77"/>
                <a:cs typeface="Poppins SemiBold" pitchFamily="2" charset="77"/>
              </a:rPr>
              <a:t>www.musicbusinessworldwide.com</a:t>
            </a:r>
            <a:r>
              <a:rPr lang="en-US" sz="1200" dirty="0">
                <a:solidFill>
                  <a:schemeClr val="bg1">
                    <a:lumMod val="50000"/>
                  </a:schemeClr>
                </a:solidFill>
                <a:latin typeface="Poppins SemiBold" pitchFamily="2" charset="77"/>
                <a:cs typeface="Poppins SemiBold" pitchFamily="2" charset="77"/>
              </a:rPr>
              <a:t>/companies/billboard/</a:t>
            </a:r>
          </a:p>
        </p:txBody>
      </p:sp>
      <p:sp>
        <p:nvSpPr>
          <p:cNvPr id="86" name="TextBox 85">
            <a:extLst>
              <a:ext uri="{FF2B5EF4-FFF2-40B4-BE49-F238E27FC236}">
                <a16:creationId xmlns:a16="http://schemas.microsoft.com/office/drawing/2014/main" id="{FD856223-B41A-424F-AF1B-7E2CDFE9CDBD}"/>
              </a:ext>
            </a:extLst>
          </p:cNvPr>
          <p:cNvSpPr txBox="1"/>
          <p:nvPr/>
        </p:nvSpPr>
        <p:spPr>
          <a:xfrm>
            <a:off x="7151960" y="3023063"/>
            <a:ext cx="4650834" cy="954107"/>
          </a:xfrm>
          <a:prstGeom prst="rect">
            <a:avLst/>
          </a:prstGeom>
          <a:noFill/>
        </p:spPr>
        <p:txBody>
          <a:bodyPr wrap="square" rtlCol="0">
            <a:spAutoFit/>
          </a:bodyPr>
          <a:lstStyle/>
          <a:p>
            <a:r>
              <a:rPr lang="en-US" sz="1400" dirty="0"/>
              <a:t>Billboard is best known for its weekly charts, including the Billboard 200 albums ranking and the Hot 100 singles chart, as well as its yearly 200 Albums chart. </a:t>
            </a:r>
          </a:p>
        </p:txBody>
      </p:sp>
    </p:spTree>
    <p:extLst>
      <p:ext uri="{BB962C8B-B14F-4D97-AF65-F5344CB8AC3E}">
        <p14:creationId xmlns:p14="http://schemas.microsoft.com/office/powerpoint/2010/main" val="3748857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10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24" grpId="0" animBg="1"/>
      <p:bldP spid="32" grpId="0" animBg="1"/>
      <p:bldP spid="33" grpId="0"/>
      <p:bldP spid="36" grpId="0"/>
      <p:bldP spid="38" grpId="0"/>
      <p:bldP spid="83" grpId="0"/>
      <p:bldP spid="8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4D90AC-B7C8-486A-A80A-044BF5EA8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643" y="471007"/>
            <a:ext cx="4892299" cy="6386993"/>
          </a:xfrm>
          <a:prstGeom prst="rect">
            <a:avLst/>
          </a:prstGeom>
        </p:spPr>
      </p:pic>
      <p:pic>
        <p:nvPicPr>
          <p:cNvPr id="4" name="Picture Placeholder 3">
            <a:extLst>
              <a:ext uri="{FF2B5EF4-FFF2-40B4-BE49-F238E27FC236}">
                <a16:creationId xmlns:a16="http://schemas.microsoft.com/office/drawing/2014/main" id="{459F964B-C15A-4045-9F55-080D00D63BA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619" b="9619"/>
          <a:stretch/>
        </p:blipFill>
        <p:spPr>
          <a:xfrm>
            <a:off x="8136275" y="1187670"/>
            <a:ext cx="2133600" cy="3731172"/>
          </a:xfrm>
        </p:spPr>
      </p:pic>
      <p:sp>
        <p:nvSpPr>
          <p:cNvPr id="2" name="TextBox 1">
            <a:extLst>
              <a:ext uri="{FF2B5EF4-FFF2-40B4-BE49-F238E27FC236}">
                <a16:creationId xmlns:a16="http://schemas.microsoft.com/office/drawing/2014/main" id="{1D9111C8-7CDE-764C-B9D1-92EFAE4BB6FD}"/>
              </a:ext>
            </a:extLst>
          </p:cNvPr>
          <p:cNvSpPr txBox="1"/>
          <p:nvPr/>
        </p:nvSpPr>
        <p:spPr>
          <a:xfrm>
            <a:off x="1026942" y="2560320"/>
            <a:ext cx="184731" cy="369332"/>
          </a:xfrm>
          <a:prstGeom prst="rect">
            <a:avLst/>
          </a:prstGeom>
          <a:noFill/>
        </p:spPr>
        <p:txBody>
          <a:bodyPr wrap="none" rtlCol="0">
            <a:spAutoFit/>
          </a:bodyPr>
          <a:lstStyle/>
          <a:p>
            <a:endParaRPr lang="en-US" dirty="0"/>
          </a:p>
        </p:txBody>
      </p:sp>
      <p:sp>
        <p:nvSpPr>
          <p:cNvPr id="78" name="Oval 77">
            <a:extLst>
              <a:ext uri="{FF2B5EF4-FFF2-40B4-BE49-F238E27FC236}">
                <a16:creationId xmlns:a16="http://schemas.microsoft.com/office/drawing/2014/main" id="{266D0245-54DC-1442-87F8-7CCFC9E206FB}"/>
              </a:ext>
            </a:extLst>
          </p:cNvPr>
          <p:cNvSpPr/>
          <p:nvPr/>
        </p:nvSpPr>
        <p:spPr>
          <a:xfrm>
            <a:off x="720475"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30DF469-3E5A-D44D-8A0F-42871D585702}"/>
              </a:ext>
            </a:extLst>
          </p:cNvPr>
          <p:cNvSpPr/>
          <p:nvPr/>
        </p:nvSpPr>
        <p:spPr>
          <a:xfrm>
            <a:off x="720475" y="304112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CF085B1-86D1-2046-BCCB-8AE3705DEFF5}"/>
              </a:ext>
            </a:extLst>
          </p:cNvPr>
          <p:cNvSpPr/>
          <p:nvPr/>
        </p:nvSpPr>
        <p:spPr>
          <a:xfrm>
            <a:off x="720475" y="5396176"/>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53A9B98-8312-BC4C-964D-404B37DFB3BF}"/>
              </a:ext>
            </a:extLst>
          </p:cNvPr>
          <p:cNvSpPr/>
          <p:nvPr/>
        </p:nvSpPr>
        <p:spPr>
          <a:xfrm>
            <a:off x="720475" y="421864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00F95A0E-A0CE-4C43-B8B2-3A212232ED1D}"/>
              </a:ext>
            </a:extLst>
          </p:cNvPr>
          <p:cNvGrpSpPr/>
          <p:nvPr/>
        </p:nvGrpSpPr>
        <p:grpSpPr>
          <a:xfrm>
            <a:off x="966214" y="2016498"/>
            <a:ext cx="228523" cy="414198"/>
            <a:chOff x="5560828" y="5263822"/>
            <a:chExt cx="304800" cy="552450"/>
          </a:xfrm>
          <a:solidFill>
            <a:schemeClr val="bg2"/>
          </a:solidFill>
        </p:grpSpPr>
        <p:sp>
          <p:nvSpPr>
            <p:cNvPr id="83" name="Freeform: Shape 557">
              <a:extLst>
                <a:ext uri="{FF2B5EF4-FFF2-40B4-BE49-F238E27FC236}">
                  <a16:creationId xmlns:a16="http://schemas.microsoft.com/office/drawing/2014/main" id="{E168FE67-7511-7A4C-A237-87068537B133}"/>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84" name="Freeform: Shape 558">
              <a:extLst>
                <a:ext uri="{FF2B5EF4-FFF2-40B4-BE49-F238E27FC236}">
                  <a16:creationId xmlns:a16="http://schemas.microsoft.com/office/drawing/2014/main" id="{BE470191-D521-DF42-BE9D-D855756532B2}"/>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85" name="Freeform: Shape 559">
            <a:extLst>
              <a:ext uri="{FF2B5EF4-FFF2-40B4-BE49-F238E27FC236}">
                <a16:creationId xmlns:a16="http://schemas.microsoft.com/office/drawing/2014/main" id="{B5B0C920-8EBB-E34C-8D23-1B33319AF8D6}"/>
              </a:ext>
            </a:extLst>
          </p:cNvPr>
          <p:cNvSpPr/>
          <p:nvPr/>
        </p:nvSpPr>
        <p:spPr>
          <a:xfrm>
            <a:off x="884265" y="3193371"/>
            <a:ext cx="392420"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86" name="Group 85">
            <a:extLst>
              <a:ext uri="{FF2B5EF4-FFF2-40B4-BE49-F238E27FC236}">
                <a16:creationId xmlns:a16="http://schemas.microsoft.com/office/drawing/2014/main" id="{62C0D204-2A36-FC4D-9F2E-75B6CB18762C}"/>
              </a:ext>
            </a:extLst>
          </p:cNvPr>
          <p:cNvGrpSpPr/>
          <p:nvPr/>
        </p:nvGrpSpPr>
        <p:grpSpPr>
          <a:xfrm>
            <a:off x="884328" y="4423307"/>
            <a:ext cx="392295" cy="310685"/>
            <a:chOff x="5524500" y="5290181"/>
            <a:chExt cx="565270" cy="447675"/>
          </a:xfrm>
          <a:solidFill>
            <a:schemeClr val="bg2"/>
          </a:solidFill>
        </p:grpSpPr>
        <p:sp>
          <p:nvSpPr>
            <p:cNvPr id="87" name="Freeform: Shape 561">
              <a:extLst>
                <a:ext uri="{FF2B5EF4-FFF2-40B4-BE49-F238E27FC236}">
                  <a16:creationId xmlns:a16="http://schemas.microsoft.com/office/drawing/2014/main" id="{310B1C77-DD5E-FD42-8348-3D0D31F072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8" name="Freeform: Shape 562">
              <a:extLst>
                <a:ext uri="{FF2B5EF4-FFF2-40B4-BE49-F238E27FC236}">
                  <a16:creationId xmlns:a16="http://schemas.microsoft.com/office/drawing/2014/main" id="{D1A6E826-815E-EF49-BA52-4B28C30C35F3}"/>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9" name="Freeform: Shape 563">
              <a:extLst>
                <a:ext uri="{FF2B5EF4-FFF2-40B4-BE49-F238E27FC236}">
                  <a16:creationId xmlns:a16="http://schemas.microsoft.com/office/drawing/2014/main" id="{35F3ED71-A58F-CE4D-B690-AA91C994B029}"/>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90" name="Freeform: Shape 564">
              <a:extLst>
                <a:ext uri="{FF2B5EF4-FFF2-40B4-BE49-F238E27FC236}">
                  <a16:creationId xmlns:a16="http://schemas.microsoft.com/office/drawing/2014/main" id="{358E29B7-6405-C941-BFCC-FB8D0B265ED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91" name="Graphic 43">
            <a:extLst>
              <a:ext uri="{FF2B5EF4-FFF2-40B4-BE49-F238E27FC236}">
                <a16:creationId xmlns:a16="http://schemas.microsoft.com/office/drawing/2014/main" id="{7B56081E-A314-194F-9E2D-2FA5DC86FB7A}"/>
              </a:ext>
            </a:extLst>
          </p:cNvPr>
          <p:cNvSpPr/>
          <p:nvPr/>
        </p:nvSpPr>
        <p:spPr>
          <a:xfrm>
            <a:off x="856125" y="5548424"/>
            <a:ext cx="448701"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92" name="TextBox 91">
            <a:extLst>
              <a:ext uri="{FF2B5EF4-FFF2-40B4-BE49-F238E27FC236}">
                <a16:creationId xmlns:a16="http://schemas.microsoft.com/office/drawing/2014/main" id="{8DC17A12-E884-EC49-AFA8-A202EAD1F1EC}"/>
              </a:ext>
            </a:extLst>
          </p:cNvPr>
          <p:cNvSpPr txBox="1"/>
          <p:nvPr/>
        </p:nvSpPr>
        <p:spPr>
          <a:xfrm>
            <a:off x="1440475" y="1821550"/>
            <a:ext cx="970137" cy="307777"/>
          </a:xfrm>
          <a:prstGeom prst="rect">
            <a:avLst/>
          </a:prstGeom>
          <a:noFill/>
        </p:spPr>
        <p:txBody>
          <a:bodyPr wrap="none" rtlCol="0">
            <a:spAutoFit/>
          </a:bodyPr>
          <a:lstStyle/>
          <a:p>
            <a:r>
              <a:rPr lang="en-US" sz="1400" b="1" dirty="0">
                <a:latin typeface="+mj-lt"/>
              </a:rPr>
              <a:t>HISTORY</a:t>
            </a:r>
          </a:p>
        </p:txBody>
      </p:sp>
      <p:sp>
        <p:nvSpPr>
          <p:cNvPr id="93" name="TextBox 92">
            <a:extLst>
              <a:ext uri="{FF2B5EF4-FFF2-40B4-BE49-F238E27FC236}">
                <a16:creationId xmlns:a16="http://schemas.microsoft.com/office/drawing/2014/main" id="{EF8AD1A4-34D0-6046-9346-62E14FAAFEA8}"/>
              </a:ext>
            </a:extLst>
          </p:cNvPr>
          <p:cNvSpPr txBox="1"/>
          <p:nvPr/>
        </p:nvSpPr>
        <p:spPr>
          <a:xfrm>
            <a:off x="1440475" y="2005473"/>
            <a:ext cx="5452694" cy="623248"/>
          </a:xfrm>
          <a:prstGeom prst="rect">
            <a:avLst/>
          </a:prstGeom>
          <a:noFill/>
        </p:spPr>
        <p:txBody>
          <a:bodyPr wrap="square" rtlCol="0">
            <a:spAutoFit/>
          </a:bodyPr>
          <a:lstStyle/>
          <a:p>
            <a:pPr>
              <a:lnSpc>
                <a:spcPct val="150000"/>
              </a:lnSpc>
            </a:pPr>
            <a:r>
              <a:rPr lang="en-GB" sz="1200" dirty="0"/>
              <a:t>Spotify was founded in 2006 in Stockholm, Sweden, by Daniel </a:t>
            </a:r>
            <a:r>
              <a:rPr lang="en-GB" sz="1200" dirty="0" err="1"/>
              <a:t>Ek</a:t>
            </a:r>
            <a:r>
              <a:rPr lang="en-GB" sz="1200" dirty="0"/>
              <a:t> and Martin </a:t>
            </a:r>
            <a:r>
              <a:rPr lang="en-GB" sz="1200" dirty="0" err="1"/>
              <a:t>Lorentzon</a:t>
            </a:r>
            <a:r>
              <a:rPr lang="en-GB" sz="1200" dirty="0"/>
              <a:t>. </a:t>
            </a:r>
          </a:p>
        </p:txBody>
      </p:sp>
      <p:sp>
        <p:nvSpPr>
          <p:cNvPr id="94" name="TextBox 93">
            <a:extLst>
              <a:ext uri="{FF2B5EF4-FFF2-40B4-BE49-F238E27FC236}">
                <a16:creationId xmlns:a16="http://schemas.microsoft.com/office/drawing/2014/main" id="{69DF190E-4FDB-8948-A02A-81EE192D0314}"/>
              </a:ext>
            </a:extLst>
          </p:cNvPr>
          <p:cNvSpPr txBox="1"/>
          <p:nvPr/>
        </p:nvSpPr>
        <p:spPr>
          <a:xfrm>
            <a:off x="1440475" y="2999076"/>
            <a:ext cx="755335" cy="307777"/>
          </a:xfrm>
          <a:prstGeom prst="rect">
            <a:avLst/>
          </a:prstGeom>
          <a:noFill/>
        </p:spPr>
        <p:txBody>
          <a:bodyPr wrap="none" rtlCol="0">
            <a:spAutoFit/>
          </a:bodyPr>
          <a:lstStyle/>
          <a:p>
            <a:r>
              <a:rPr lang="en-US" sz="1400" b="1" dirty="0">
                <a:latin typeface="+mj-lt"/>
              </a:rPr>
              <a:t>USERS</a:t>
            </a:r>
          </a:p>
        </p:txBody>
      </p:sp>
      <p:sp>
        <p:nvSpPr>
          <p:cNvPr id="95" name="TextBox 94">
            <a:extLst>
              <a:ext uri="{FF2B5EF4-FFF2-40B4-BE49-F238E27FC236}">
                <a16:creationId xmlns:a16="http://schemas.microsoft.com/office/drawing/2014/main" id="{E29BC4C5-E566-5141-A209-C6687A37C371}"/>
              </a:ext>
            </a:extLst>
          </p:cNvPr>
          <p:cNvSpPr txBox="1"/>
          <p:nvPr/>
        </p:nvSpPr>
        <p:spPr>
          <a:xfrm>
            <a:off x="1440475" y="3182999"/>
            <a:ext cx="4892299" cy="900246"/>
          </a:xfrm>
          <a:prstGeom prst="rect">
            <a:avLst/>
          </a:prstGeom>
          <a:noFill/>
        </p:spPr>
        <p:txBody>
          <a:bodyPr wrap="square" rtlCol="0">
            <a:spAutoFit/>
          </a:bodyPr>
          <a:lstStyle/>
          <a:p>
            <a:pPr>
              <a:lnSpc>
                <a:spcPct val="150000"/>
              </a:lnSpc>
            </a:pPr>
            <a:r>
              <a:rPr lang="en-GB" sz="1200" dirty="0"/>
              <a:t>365 million people use Spotify at least once a month, and 165 million are paid subscribers.</a:t>
            </a:r>
          </a:p>
          <a:p>
            <a:pPr>
              <a:lnSpc>
                <a:spcPct val="150000"/>
              </a:lnSpc>
            </a:pPr>
            <a:endParaRPr lang="en-GB" sz="1200" dirty="0"/>
          </a:p>
        </p:txBody>
      </p:sp>
      <p:sp>
        <p:nvSpPr>
          <p:cNvPr id="96" name="TextBox 95">
            <a:extLst>
              <a:ext uri="{FF2B5EF4-FFF2-40B4-BE49-F238E27FC236}">
                <a16:creationId xmlns:a16="http://schemas.microsoft.com/office/drawing/2014/main" id="{555A72CF-EFCB-9D48-8235-30B8A71D6AB3}"/>
              </a:ext>
            </a:extLst>
          </p:cNvPr>
          <p:cNvSpPr txBox="1"/>
          <p:nvPr/>
        </p:nvSpPr>
        <p:spPr>
          <a:xfrm>
            <a:off x="1440475" y="4176602"/>
            <a:ext cx="1067921" cy="307777"/>
          </a:xfrm>
          <a:prstGeom prst="rect">
            <a:avLst/>
          </a:prstGeom>
          <a:noFill/>
        </p:spPr>
        <p:txBody>
          <a:bodyPr wrap="none" rtlCol="0">
            <a:spAutoFit/>
          </a:bodyPr>
          <a:lstStyle/>
          <a:p>
            <a:r>
              <a:rPr lang="en-US" sz="1400" b="1" dirty="0">
                <a:latin typeface="+mj-lt"/>
              </a:rPr>
              <a:t>CATALOG</a:t>
            </a:r>
          </a:p>
        </p:txBody>
      </p:sp>
      <p:sp>
        <p:nvSpPr>
          <p:cNvPr id="97" name="TextBox 96">
            <a:extLst>
              <a:ext uri="{FF2B5EF4-FFF2-40B4-BE49-F238E27FC236}">
                <a16:creationId xmlns:a16="http://schemas.microsoft.com/office/drawing/2014/main" id="{756BEEB0-3C02-E04C-99AE-872DD7796C56}"/>
              </a:ext>
            </a:extLst>
          </p:cNvPr>
          <p:cNvSpPr txBox="1"/>
          <p:nvPr/>
        </p:nvSpPr>
        <p:spPr>
          <a:xfrm>
            <a:off x="1440475" y="4360525"/>
            <a:ext cx="5241679" cy="346249"/>
          </a:xfrm>
          <a:prstGeom prst="rect">
            <a:avLst/>
          </a:prstGeom>
          <a:noFill/>
        </p:spPr>
        <p:txBody>
          <a:bodyPr wrap="square" rtlCol="0">
            <a:spAutoFit/>
          </a:bodyPr>
          <a:lstStyle/>
          <a:p>
            <a:pPr>
              <a:lnSpc>
                <a:spcPct val="150000"/>
              </a:lnSpc>
            </a:pPr>
            <a:r>
              <a:rPr lang="en-GB" sz="1200" dirty="0"/>
              <a:t>More than 70 million songs are available on Spotify.</a:t>
            </a:r>
          </a:p>
        </p:txBody>
      </p:sp>
      <p:sp>
        <p:nvSpPr>
          <p:cNvPr id="98" name="TextBox 97">
            <a:extLst>
              <a:ext uri="{FF2B5EF4-FFF2-40B4-BE49-F238E27FC236}">
                <a16:creationId xmlns:a16="http://schemas.microsoft.com/office/drawing/2014/main" id="{2BD2EE89-DD8B-754C-BA15-3CCA93AC8A89}"/>
              </a:ext>
            </a:extLst>
          </p:cNvPr>
          <p:cNvSpPr txBox="1"/>
          <p:nvPr/>
        </p:nvSpPr>
        <p:spPr>
          <a:xfrm>
            <a:off x="1440475" y="5350963"/>
            <a:ext cx="481222" cy="307777"/>
          </a:xfrm>
          <a:prstGeom prst="rect">
            <a:avLst/>
          </a:prstGeom>
          <a:noFill/>
        </p:spPr>
        <p:txBody>
          <a:bodyPr wrap="none" rtlCol="0">
            <a:spAutoFit/>
          </a:bodyPr>
          <a:lstStyle/>
          <a:p>
            <a:r>
              <a:rPr lang="en-US" sz="1400" b="1" dirty="0"/>
              <a:t>API</a:t>
            </a:r>
          </a:p>
        </p:txBody>
      </p:sp>
      <p:sp>
        <p:nvSpPr>
          <p:cNvPr id="99" name="TextBox 98">
            <a:extLst>
              <a:ext uri="{FF2B5EF4-FFF2-40B4-BE49-F238E27FC236}">
                <a16:creationId xmlns:a16="http://schemas.microsoft.com/office/drawing/2014/main" id="{7483D689-DB5E-AD45-AD95-B7E3F9204EE4}"/>
              </a:ext>
            </a:extLst>
          </p:cNvPr>
          <p:cNvSpPr txBox="1"/>
          <p:nvPr/>
        </p:nvSpPr>
        <p:spPr>
          <a:xfrm>
            <a:off x="1440475" y="5534886"/>
            <a:ext cx="5452694" cy="623248"/>
          </a:xfrm>
          <a:prstGeom prst="rect">
            <a:avLst/>
          </a:prstGeom>
          <a:noFill/>
        </p:spPr>
        <p:txBody>
          <a:bodyPr wrap="square" rtlCol="0">
            <a:spAutoFit/>
          </a:bodyPr>
          <a:lstStyle/>
          <a:p>
            <a:pPr>
              <a:lnSpc>
                <a:spcPct val="150000"/>
              </a:lnSpc>
            </a:pPr>
            <a:r>
              <a:rPr lang="en-GB" sz="1200" dirty="0"/>
              <a:t>Data is available to developers through Spotify’s API, and includes information about artists, albums, and tracks.</a:t>
            </a:r>
          </a:p>
        </p:txBody>
      </p:sp>
      <p:pic>
        <p:nvPicPr>
          <p:cNvPr id="17" name="Picture 16" descr="Spotify Logo">
            <a:extLst>
              <a:ext uri="{FF2B5EF4-FFF2-40B4-BE49-F238E27FC236}">
                <a16:creationId xmlns:a16="http://schemas.microsoft.com/office/drawing/2014/main" id="{AF4E4869-5F14-4C47-A63E-6A970F353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401" y="407275"/>
            <a:ext cx="3815242" cy="1139180"/>
          </a:xfrm>
          <a:prstGeom prst="rect">
            <a:avLst/>
          </a:prstGeom>
        </p:spPr>
      </p:pic>
      <p:sp>
        <p:nvSpPr>
          <p:cNvPr id="18" name="TextBox 17">
            <a:extLst>
              <a:ext uri="{FF2B5EF4-FFF2-40B4-BE49-F238E27FC236}">
                <a16:creationId xmlns:a16="http://schemas.microsoft.com/office/drawing/2014/main" id="{A5D08ABE-23D5-3A40-BD45-A22F66CEF51F}"/>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“Spotify Revenue &amp; Usage Statistics.” Business of Apps, 19 January 2022, https://</a:t>
            </a:r>
            <a:r>
              <a:rPr lang="en-US" sz="1200" dirty="0" err="1">
                <a:solidFill>
                  <a:schemeClr val="bg1">
                    <a:lumMod val="50000"/>
                  </a:schemeClr>
                </a:solidFill>
                <a:latin typeface="Poppins SemiBold" pitchFamily="2" charset="77"/>
                <a:cs typeface="Poppins SemiBold" pitchFamily="2" charset="77"/>
              </a:rPr>
              <a:t>www.businessofapps.com</a:t>
            </a:r>
            <a:r>
              <a:rPr lang="en-US" sz="1200" dirty="0">
                <a:solidFill>
                  <a:schemeClr val="bg1">
                    <a:lumMod val="50000"/>
                  </a:schemeClr>
                </a:solidFill>
                <a:latin typeface="Poppins SemiBold" pitchFamily="2" charset="77"/>
                <a:cs typeface="Poppins SemiBold" pitchFamily="2" charset="77"/>
              </a:rPr>
              <a:t>/data/</a:t>
            </a:r>
            <a:r>
              <a:rPr lang="en-US" sz="1200" dirty="0" err="1">
                <a:solidFill>
                  <a:schemeClr val="bg1">
                    <a:lumMod val="50000"/>
                  </a:schemeClr>
                </a:solidFill>
                <a:latin typeface="Poppins SemiBold" pitchFamily="2" charset="77"/>
                <a:cs typeface="Poppins SemiBold" pitchFamily="2" charset="77"/>
              </a:rPr>
              <a:t>spotify</a:t>
            </a:r>
            <a:r>
              <a:rPr lang="en-US" sz="1200" dirty="0">
                <a:solidFill>
                  <a:schemeClr val="bg1">
                    <a:lumMod val="50000"/>
                  </a:schemeClr>
                </a:solidFill>
                <a:latin typeface="Poppins SemiBold" pitchFamily="2" charset="77"/>
                <a:cs typeface="Poppins SemiBold" pitchFamily="2" charset="77"/>
              </a:rPr>
              <a:t>-statistics/</a:t>
            </a:r>
          </a:p>
        </p:txBody>
      </p:sp>
    </p:spTree>
    <p:extLst>
      <p:ext uri="{BB962C8B-B14F-4D97-AF65-F5344CB8AC3E}">
        <p14:creationId xmlns:p14="http://schemas.microsoft.com/office/powerpoint/2010/main" val="2223281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2" presetClass="entr" presetSubtype="2" fill="hold" grpId="0" nodeType="withEffect">
                                  <p:stCondLst>
                                    <p:cond delay="50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1+#ppt_w/2"/>
                                          </p:val>
                                        </p:tav>
                                        <p:tav tm="100000">
                                          <p:val>
                                            <p:strVal val="#ppt_x"/>
                                          </p:val>
                                        </p:tav>
                                      </p:tavLst>
                                    </p:anim>
                                    <p:anim calcmode="lin" valueType="num">
                                      <p:cBhvr additive="base">
                                        <p:cTn id="16" dur="500" fill="hold"/>
                                        <p:tgtEl>
                                          <p:spTgt spid="7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1+#ppt_w/2"/>
                                          </p:val>
                                        </p:tav>
                                        <p:tav tm="100000">
                                          <p:val>
                                            <p:strVal val="#ppt_x"/>
                                          </p:val>
                                        </p:tav>
                                      </p:tavLst>
                                    </p:anim>
                                    <p:anim calcmode="lin" valueType="num">
                                      <p:cBhvr additive="base">
                                        <p:cTn id="20" dur="500" fill="hold"/>
                                        <p:tgtEl>
                                          <p:spTgt spid="7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1+#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1+#ppt_w/2"/>
                                          </p:val>
                                        </p:tav>
                                        <p:tav tm="100000">
                                          <p:val>
                                            <p:strVal val="#ppt_x"/>
                                          </p:val>
                                        </p:tav>
                                      </p:tavLst>
                                    </p:anim>
                                    <p:anim calcmode="lin" valueType="num">
                                      <p:cBhvr additive="base">
                                        <p:cTn id="28" dur="500" fill="hold"/>
                                        <p:tgtEl>
                                          <p:spTgt spid="80"/>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10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par>
                                <p:cTn id="35" presetID="10" presetClass="entr" presetSubtype="0" fill="hold" nodeType="withEffect">
                                  <p:stCondLst>
                                    <p:cond delay="10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500"/>
                                        <p:tgtEl>
                                          <p:spTgt spid="9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childTnLst>
                                </p:cTn>
                              </p:par>
                              <p:par>
                                <p:cTn id="53" presetID="10" presetClass="entr" presetSubtype="0" fill="hold" grpId="0" nodeType="withEffect">
                                  <p:stCondLst>
                                    <p:cond delay="200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95"/>
                                        </p:tgtEl>
                                        <p:attrNameLst>
                                          <p:attrName>style.visibility</p:attrName>
                                        </p:attrNameLst>
                                      </p:cBhvr>
                                      <p:to>
                                        <p:strVal val="visible"/>
                                      </p:to>
                                    </p:set>
                                    <p:animEffect transition="in" filter="fade">
                                      <p:cBhvr>
                                        <p:cTn id="58" dur="500"/>
                                        <p:tgtEl>
                                          <p:spTgt spid="95"/>
                                        </p:tgtEl>
                                      </p:cBhvr>
                                    </p:animEffect>
                                  </p:childTnLst>
                                </p:cTn>
                              </p:par>
                              <p:par>
                                <p:cTn id="59" presetID="10" presetClass="entr" presetSubtype="0" fill="hold" grpId="0" nodeType="withEffect">
                                  <p:stCondLst>
                                    <p:cond delay="200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5" grpId="0" animBg="1"/>
      <p:bldP spid="91" grpId="0" animBg="1"/>
      <p:bldP spid="92" grpId="0"/>
      <p:bldP spid="93" grpId="0"/>
      <p:bldP spid="94" grpId="0"/>
      <p:bldP spid="95" grpId="0"/>
      <p:bldP spid="96" grpId="0"/>
      <p:bldP spid="97" grpId="0"/>
      <p:bldP spid="98" grpId="0"/>
      <p:bldP spid="9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t="7917" b="791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450892" y="2767281"/>
            <a:ext cx="5290231" cy="1323439"/>
          </a:xfrm>
          <a:prstGeom prst="rect">
            <a:avLst/>
          </a:prstGeom>
          <a:noFill/>
        </p:spPr>
        <p:txBody>
          <a:bodyPr wrap="none" rtlCol="0">
            <a:spAutoFit/>
          </a:bodyPr>
          <a:lstStyle/>
          <a:p>
            <a:pPr algn="ctr"/>
            <a:r>
              <a:rPr lang="en-US" sz="8000" b="1" dirty="0">
                <a:solidFill>
                  <a:schemeClr val="bg2"/>
                </a:solidFill>
                <a:latin typeface="+mj-lt"/>
              </a:rPr>
              <a:t>METHODS</a:t>
            </a:r>
          </a:p>
        </p:txBody>
      </p:sp>
    </p:spTree>
    <p:extLst>
      <p:ext uri="{BB962C8B-B14F-4D97-AF65-F5344CB8AC3E}">
        <p14:creationId xmlns:p14="http://schemas.microsoft.com/office/powerpoint/2010/main" val="41847030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65D919-C9F3-4F82-B542-030916629CC2}"/>
              </a:ext>
            </a:extLst>
          </p:cNvPr>
          <p:cNvSpPr/>
          <p:nvPr/>
        </p:nvSpPr>
        <p:spPr>
          <a:xfrm>
            <a:off x="6095999"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ED6A15FD-FB40-44CE-A0E1-94B814BF5B7D}"/>
              </a:ext>
            </a:extLst>
          </p:cNvPr>
          <p:cNvSpPr>
            <a:spLocks noGrp="1"/>
          </p:cNvSpPr>
          <p:nvPr>
            <p:ph type="title"/>
          </p:nvPr>
        </p:nvSpPr>
        <p:spPr>
          <a:xfrm>
            <a:off x="322914" y="359807"/>
            <a:ext cx="3664477" cy="1440394"/>
          </a:xfrm>
        </p:spPr>
        <p:txBody>
          <a:bodyPr/>
          <a:lstStyle/>
          <a:p>
            <a:r>
              <a:rPr lang="en-US" dirty="0"/>
              <a:t>DATASET</a:t>
            </a:r>
            <a:br>
              <a:rPr lang="en-US" dirty="0"/>
            </a:br>
            <a:r>
              <a:rPr lang="en-US" dirty="0"/>
              <a:t>CREATION</a:t>
            </a:r>
          </a:p>
        </p:txBody>
      </p:sp>
      <p:sp>
        <p:nvSpPr>
          <p:cNvPr id="45" name="TextBox 44">
            <a:extLst>
              <a:ext uri="{FF2B5EF4-FFF2-40B4-BE49-F238E27FC236}">
                <a16:creationId xmlns:a16="http://schemas.microsoft.com/office/drawing/2014/main" id="{1D62EF16-EBA5-4A54-BFAB-A9C1002EF807}"/>
              </a:ext>
            </a:extLst>
          </p:cNvPr>
          <p:cNvSpPr txBox="1"/>
          <p:nvPr/>
        </p:nvSpPr>
        <p:spPr>
          <a:xfrm>
            <a:off x="663640" y="2131987"/>
            <a:ext cx="3452248" cy="1477328"/>
          </a:xfrm>
          <a:prstGeom prst="rect">
            <a:avLst/>
          </a:prstGeom>
          <a:noFill/>
        </p:spPr>
        <p:txBody>
          <a:bodyPr wrap="square" rtlCol="0">
            <a:spAutoFit/>
          </a:bodyPr>
          <a:lstStyle/>
          <a:p>
            <a:r>
              <a:rPr lang="en-US" b="1" dirty="0">
                <a:latin typeface="+mj-lt"/>
              </a:rPr>
              <a:t>Playlists of each</a:t>
            </a:r>
          </a:p>
          <a:p>
            <a:r>
              <a:rPr lang="en-US" b="1" dirty="0">
                <a:latin typeface="+mj-lt"/>
              </a:rPr>
              <a:t>chart were created in Spotify to provide endpoints for accessing chart data.</a:t>
            </a:r>
          </a:p>
        </p:txBody>
      </p:sp>
      <p:sp>
        <p:nvSpPr>
          <p:cNvPr id="74" name="TextBox 73">
            <a:extLst>
              <a:ext uri="{FF2B5EF4-FFF2-40B4-BE49-F238E27FC236}">
                <a16:creationId xmlns:a16="http://schemas.microsoft.com/office/drawing/2014/main" id="{8E6FDA93-A7A6-4ECD-ADC4-C1DA8B508A29}"/>
              </a:ext>
            </a:extLst>
          </p:cNvPr>
          <p:cNvSpPr txBox="1"/>
          <p:nvPr/>
        </p:nvSpPr>
        <p:spPr>
          <a:xfrm>
            <a:off x="8204782" y="1188353"/>
            <a:ext cx="3187091" cy="461665"/>
          </a:xfrm>
          <a:prstGeom prst="rect">
            <a:avLst/>
          </a:prstGeom>
          <a:noFill/>
        </p:spPr>
        <p:txBody>
          <a:bodyPr wrap="none" rtlCol="0">
            <a:spAutoFit/>
          </a:bodyPr>
          <a:lstStyle/>
          <a:p>
            <a:r>
              <a:rPr lang="en-US" sz="2400" b="1" dirty="0">
                <a:solidFill>
                  <a:schemeClr val="bg2"/>
                </a:solidFill>
                <a:latin typeface="+mj-lt"/>
              </a:rPr>
              <a:t>PYTHON &amp; SPOTIPY</a:t>
            </a:r>
          </a:p>
        </p:txBody>
      </p:sp>
      <p:sp>
        <p:nvSpPr>
          <p:cNvPr id="77" name="TextBox 76">
            <a:extLst>
              <a:ext uri="{FF2B5EF4-FFF2-40B4-BE49-F238E27FC236}">
                <a16:creationId xmlns:a16="http://schemas.microsoft.com/office/drawing/2014/main" id="{C222E993-8B5D-4CEB-8389-E6455D02175E}"/>
              </a:ext>
            </a:extLst>
          </p:cNvPr>
          <p:cNvSpPr txBox="1"/>
          <p:nvPr/>
        </p:nvSpPr>
        <p:spPr>
          <a:xfrm>
            <a:off x="8204781" y="3245432"/>
            <a:ext cx="3606395" cy="2973891"/>
          </a:xfrm>
          <a:prstGeom prst="rect">
            <a:avLst/>
          </a:prstGeom>
          <a:noFill/>
        </p:spPr>
        <p:txBody>
          <a:bodyPr wrap="square" rtlCol="0">
            <a:spAutoFit/>
          </a:bodyPr>
          <a:lstStyle/>
          <a:p>
            <a:pPr algn="just">
              <a:lnSpc>
                <a:spcPct val="150000"/>
              </a:lnSpc>
            </a:pPr>
            <a:r>
              <a:rPr lang="en-US" sz="1400" dirty="0">
                <a:solidFill>
                  <a:schemeClr val="bg2"/>
                </a:solidFill>
              </a:rPr>
              <a:t>Included variables: </a:t>
            </a:r>
          </a:p>
          <a:p>
            <a:pPr marL="171450" indent="-171450">
              <a:lnSpc>
                <a:spcPct val="150000"/>
              </a:lnSpc>
              <a:buFont typeface="Arial" panose="020B0604020202020204" pitchFamily="34" charset="0"/>
              <a:buChar char="•"/>
            </a:pPr>
            <a:r>
              <a:rPr lang="en-US" sz="1400" dirty="0">
                <a:solidFill>
                  <a:schemeClr val="bg2"/>
                </a:solidFill>
              </a:rPr>
              <a:t>Billboard Album Chart Name &amp; Year</a:t>
            </a:r>
          </a:p>
          <a:p>
            <a:pPr marL="171450" indent="-171450">
              <a:lnSpc>
                <a:spcPct val="150000"/>
              </a:lnSpc>
              <a:buFont typeface="Arial" panose="020B0604020202020204" pitchFamily="34" charset="0"/>
              <a:buChar char="•"/>
            </a:pPr>
            <a:r>
              <a:rPr lang="en-US" sz="1400" dirty="0">
                <a:solidFill>
                  <a:schemeClr val="bg2"/>
                </a:solidFill>
              </a:rPr>
              <a:t>Album ID, Name, Release Year</a:t>
            </a:r>
          </a:p>
          <a:p>
            <a:pPr marL="171450" indent="-171450">
              <a:lnSpc>
                <a:spcPct val="150000"/>
              </a:lnSpc>
              <a:buFont typeface="Arial" panose="020B0604020202020204" pitchFamily="34" charset="0"/>
              <a:buChar char="•"/>
            </a:pPr>
            <a:r>
              <a:rPr lang="en-US" sz="1400" dirty="0">
                <a:solidFill>
                  <a:schemeClr val="bg2"/>
                </a:solidFill>
              </a:rPr>
              <a:t>Album artists' names, IDs, popularity, and associated genres</a:t>
            </a:r>
          </a:p>
          <a:p>
            <a:pPr marL="171450" indent="-171450">
              <a:lnSpc>
                <a:spcPct val="150000"/>
              </a:lnSpc>
              <a:buFont typeface="Arial" panose="020B0604020202020204" pitchFamily="34" charset="0"/>
              <a:buChar char="•"/>
            </a:pPr>
            <a:r>
              <a:rPr lang="en-US" sz="1400" dirty="0">
                <a:solidFill>
                  <a:schemeClr val="bg2"/>
                </a:solidFill>
              </a:rPr>
              <a:t>Track artists' names, IDs, popularity, and associated genres</a:t>
            </a:r>
          </a:p>
          <a:p>
            <a:pPr marL="171450" indent="-171450">
              <a:lnSpc>
                <a:spcPct val="150000"/>
              </a:lnSpc>
              <a:buFont typeface="Arial" panose="020B0604020202020204" pitchFamily="34" charset="0"/>
              <a:buChar char="•"/>
            </a:pPr>
            <a:r>
              <a:rPr lang="en-US" sz="1400" dirty="0">
                <a:solidFill>
                  <a:schemeClr val="bg2"/>
                </a:solidFill>
              </a:rPr>
              <a:t>Explicit labeling designation</a:t>
            </a:r>
          </a:p>
          <a:p>
            <a:pPr marL="171450" indent="-171450">
              <a:lnSpc>
                <a:spcPct val="150000"/>
              </a:lnSpc>
              <a:buFont typeface="Arial" panose="020B0604020202020204" pitchFamily="34" charset="0"/>
              <a:buChar char="•"/>
            </a:pPr>
            <a:r>
              <a:rPr lang="en-US" sz="1400" dirty="0">
                <a:solidFill>
                  <a:schemeClr val="bg2"/>
                </a:solidFill>
              </a:rPr>
              <a:t>Audio features</a:t>
            </a:r>
          </a:p>
        </p:txBody>
      </p:sp>
      <p:sp>
        <p:nvSpPr>
          <p:cNvPr id="34" name="TextBox 33">
            <a:extLst>
              <a:ext uri="{FF2B5EF4-FFF2-40B4-BE49-F238E27FC236}">
                <a16:creationId xmlns:a16="http://schemas.microsoft.com/office/drawing/2014/main" id="{F25CE61D-E1C6-8D4B-A41B-6FA70D54162B}"/>
              </a:ext>
            </a:extLst>
          </p:cNvPr>
          <p:cNvSpPr txBox="1"/>
          <p:nvPr/>
        </p:nvSpPr>
        <p:spPr>
          <a:xfrm>
            <a:off x="8204781" y="1702383"/>
            <a:ext cx="3154767" cy="1358064"/>
          </a:xfrm>
          <a:prstGeom prst="rect">
            <a:avLst/>
          </a:prstGeom>
          <a:noFill/>
        </p:spPr>
        <p:txBody>
          <a:bodyPr wrap="square" rtlCol="0">
            <a:spAutoFit/>
          </a:bodyPr>
          <a:lstStyle/>
          <a:p>
            <a:pPr>
              <a:lnSpc>
                <a:spcPct val="150000"/>
              </a:lnSpc>
            </a:pPr>
            <a:r>
              <a:rPr lang="en-US" sz="1400" dirty="0">
                <a:solidFill>
                  <a:schemeClr val="bg2"/>
                </a:solidFill>
              </a:rPr>
              <a:t>Data tables of album and track information were created with Python using the </a:t>
            </a:r>
            <a:r>
              <a:rPr lang="en-US" sz="1400" dirty="0" err="1">
                <a:solidFill>
                  <a:schemeClr val="bg2"/>
                </a:solidFill>
              </a:rPr>
              <a:t>SpotiPy</a:t>
            </a:r>
            <a:r>
              <a:rPr lang="en-US" sz="1400" dirty="0">
                <a:solidFill>
                  <a:schemeClr val="bg2"/>
                </a:solidFill>
              </a:rPr>
              <a:t> package.   </a:t>
            </a:r>
          </a:p>
        </p:txBody>
      </p:sp>
      <p:pic>
        <p:nvPicPr>
          <p:cNvPr id="35" name="ipadmini.png">
            <a:extLst>
              <a:ext uri="{FF2B5EF4-FFF2-40B4-BE49-F238E27FC236}">
                <a16:creationId xmlns:a16="http://schemas.microsoft.com/office/drawing/2014/main" id="{4A2FC083-2CDF-3448-99DF-35410E61377D}"/>
              </a:ext>
            </a:extLst>
          </p:cNvPr>
          <p:cNvPicPr/>
          <p:nvPr/>
        </p:nvPicPr>
        <p:blipFill>
          <a:blip r:embed="rId2"/>
          <a:stretch>
            <a:fillRect/>
          </a:stretch>
        </p:blipFill>
        <p:spPr>
          <a:xfrm>
            <a:off x="4292889" y="951710"/>
            <a:ext cx="3606395" cy="5328190"/>
          </a:xfrm>
          <a:prstGeom prst="rect">
            <a:avLst/>
          </a:prstGeom>
          <a:ln w="12700" cap="flat">
            <a:noFill/>
            <a:miter lim="400000"/>
          </a:ln>
          <a:effectLst/>
        </p:spPr>
      </p:pic>
      <p:pic>
        <p:nvPicPr>
          <p:cNvPr id="39" name="Picture Placeholder 5">
            <a:extLst>
              <a:ext uri="{FF2B5EF4-FFF2-40B4-BE49-F238E27FC236}">
                <a16:creationId xmlns:a16="http://schemas.microsoft.com/office/drawing/2014/main" id="{1C95F334-0AEA-EF40-9EFA-D0F8FA9908B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09" b="309"/>
          <a:stretch/>
        </p:blipFill>
        <p:spPr>
          <a:xfrm>
            <a:off x="4496711" y="1479109"/>
            <a:ext cx="3205655" cy="4249872"/>
          </a:xfrm>
          <a:prstGeom prst="rect">
            <a:avLst/>
          </a:prstGeom>
          <a:ln w="127000" cap="sq">
            <a:noFill/>
            <a:miter lim="800000"/>
          </a:ln>
          <a:effectLst/>
        </p:spPr>
      </p:pic>
      <p:sp>
        <p:nvSpPr>
          <p:cNvPr id="47" name="TextBox 46">
            <a:extLst>
              <a:ext uri="{FF2B5EF4-FFF2-40B4-BE49-F238E27FC236}">
                <a16:creationId xmlns:a16="http://schemas.microsoft.com/office/drawing/2014/main" id="{A8CB0E0A-D95A-4F38-A7BD-EF2D11C45EC5}"/>
              </a:ext>
            </a:extLst>
          </p:cNvPr>
          <p:cNvSpPr txBox="1"/>
          <p:nvPr/>
        </p:nvSpPr>
        <p:spPr>
          <a:xfrm>
            <a:off x="655939" y="3852655"/>
            <a:ext cx="3129383" cy="461665"/>
          </a:xfrm>
          <a:prstGeom prst="rect">
            <a:avLst/>
          </a:prstGeom>
          <a:noFill/>
        </p:spPr>
        <p:txBody>
          <a:bodyPr wrap="none" rtlCol="0">
            <a:spAutoFit/>
          </a:bodyPr>
          <a:lstStyle/>
          <a:p>
            <a:r>
              <a:rPr lang="en-US" sz="2400" b="1" dirty="0">
                <a:latin typeface="+mj-lt"/>
              </a:rPr>
              <a:t>SPOTIFY PLAYLISTS</a:t>
            </a:r>
          </a:p>
        </p:txBody>
      </p:sp>
      <p:sp>
        <p:nvSpPr>
          <p:cNvPr id="48" name="TextBox 47">
            <a:extLst>
              <a:ext uri="{FF2B5EF4-FFF2-40B4-BE49-F238E27FC236}">
                <a16:creationId xmlns:a16="http://schemas.microsoft.com/office/drawing/2014/main" id="{3CC614F7-003E-4292-8807-DA0D79E9A954}"/>
              </a:ext>
            </a:extLst>
          </p:cNvPr>
          <p:cNvSpPr txBox="1"/>
          <p:nvPr/>
        </p:nvSpPr>
        <p:spPr>
          <a:xfrm>
            <a:off x="652266" y="4314320"/>
            <a:ext cx="470000" cy="369332"/>
          </a:xfrm>
          <a:prstGeom prst="rect">
            <a:avLst/>
          </a:prstGeom>
          <a:noFill/>
        </p:spPr>
        <p:txBody>
          <a:bodyPr wrap="none" rtlCol="0">
            <a:spAutoFit/>
          </a:bodyPr>
          <a:lstStyle/>
          <a:p>
            <a:r>
              <a:rPr lang="en-US" b="1" dirty="0">
                <a:latin typeface="+mj-lt"/>
              </a:rPr>
              <a:t>01.</a:t>
            </a:r>
          </a:p>
        </p:txBody>
      </p:sp>
      <p:sp>
        <p:nvSpPr>
          <p:cNvPr id="54" name="TextBox 53">
            <a:extLst>
              <a:ext uri="{FF2B5EF4-FFF2-40B4-BE49-F238E27FC236}">
                <a16:creationId xmlns:a16="http://schemas.microsoft.com/office/drawing/2014/main" id="{3AAD3E74-9DB9-440F-A658-1C051C0845E8}"/>
              </a:ext>
            </a:extLst>
          </p:cNvPr>
          <p:cNvSpPr txBox="1"/>
          <p:nvPr/>
        </p:nvSpPr>
        <p:spPr>
          <a:xfrm>
            <a:off x="1174510" y="4345098"/>
            <a:ext cx="2932213" cy="307777"/>
          </a:xfrm>
          <a:prstGeom prst="rect">
            <a:avLst/>
          </a:prstGeom>
          <a:noFill/>
        </p:spPr>
        <p:txBody>
          <a:bodyPr wrap="none" rtlCol="0">
            <a:spAutoFit/>
          </a:bodyPr>
          <a:lstStyle/>
          <a:p>
            <a:r>
              <a:rPr lang="en-US" sz="1400" dirty="0"/>
              <a:t>Billboard 200 Top Albums 2017</a:t>
            </a:r>
          </a:p>
        </p:txBody>
      </p:sp>
      <p:sp>
        <p:nvSpPr>
          <p:cNvPr id="49" name="TextBox 48">
            <a:extLst>
              <a:ext uri="{FF2B5EF4-FFF2-40B4-BE49-F238E27FC236}">
                <a16:creationId xmlns:a16="http://schemas.microsoft.com/office/drawing/2014/main" id="{90D77ACD-C2BC-4741-A156-A9164304FEEB}"/>
              </a:ext>
            </a:extLst>
          </p:cNvPr>
          <p:cNvSpPr txBox="1"/>
          <p:nvPr/>
        </p:nvSpPr>
        <p:spPr>
          <a:xfrm>
            <a:off x="652266" y="4699513"/>
            <a:ext cx="519694" cy="369332"/>
          </a:xfrm>
          <a:prstGeom prst="rect">
            <a:avLst/>
          </a:prstGeom>
          <a:noFill/>
        </p:spPr>
        <p:txBody>
          <a:bodyPr wrap="none" rtlCol="0">
            <a:spAutoFit/>
          </a:bodyPr>
          <a:lstStyle/>
          <a:p>
            <a:r>
              <a:rPr lang="en-US" b="1" dirty="0">
                <a:latin typeface="+mj-lt"/>
              </a:rPr>
              <a:t>02.</a:t>
            </a:r>
          </a:p>
        </p:txBody>
      </p:sp>
      <p:sp>
        <p:nvSpPr>
          <p:cNvPr id="55" name="TextBox 54">
            <a:extLst>
              <a:ext uri="{FF2B5EF4-FFF2-40B4-BE49-F238E27FC236}">
                <a16:creationId xmlns:a16="http://schemas.microsoft.com/office/drawing/2014/main" id="{54201575-D662-4FA8-9E16-98E87A174767}"/>
              </a:ext>
            </a:extLst>
          </p:cNvPr>
          <p:cNvSpPr txBox="1"/>
          <p:nvPr/>
        </p:nvSpPr>
        <p:spPr>
          <a:xfrm>
            <a:off x="1174510" y="4730291"/>
            <a:ext cx="2932213" cy="307777"/>
          </a:xfrm>
          <a:prstGeom prst="rect">
            <a:avLst/>
          </a:prstGeom>
          <a:noFill/>
        </p:spPr>
        <p:txBody>
          <a:bodyPr wrap="none" rtlCol="0">
            <a:spAutoFit/>
          </a:bodyPr>
          <a:lstStyle/>
          <a:p>
            <a:r>
              <a:rPr lang="en-US" sz="1400" dirty="0"/>
              <a:t>Billboard 200 Top Albums 2018</a:t>
            </a:r>
          </a:p>
        </p:txBody>
      </p:sp>
      <p:sp>
        <p:nvSpPr>
          <p:cNvPr id="50" name="TextBox 49">
            <a:extLst>
              <a:ext uri="{FF2B5EF4-FFF2-40B4-BE49-F238E27FC236}">
                <a16:creationId xmlns:a16="http://schemas.microsoft.com/office/drawing/2014/main" id="{1EDC16DE-A4DA-4586-A21E-BDB0C3E6E595}"/>
              </a:ext>
            </a:extLst>
          </p:cNvPr>
          <p:cNvSpPr txBox="1"/>
          <p:nvPr/>
        </p:nvSpPr>
        <p:spPr>
          <a:xfrm>
            <a:off x="652266" y="5084706"/>
            <a:ext cx="527709" cy="369332"/>
          </a:xfrm>
          <a:prstGeom prst="rect">
            <a:avLst/>
          </a:prstGeom>
          <a:noFill/>
        </p:spPr>
        <p:txBody>
          <a:bodyPr wrap="none" rtlCol="0">
            <a:spAutoFit/>
          </a:bodyPr>
          <a:lstStyle/>
          <a:p>
            <a:r>
              <a:rPr lang="en-US" b="1" dirty="0">
                <a:latin typeface="+mj-lt"/>
              </a:rPr>
              <a:t>03.</a:t>
            </a:r>
          </a:p>
        </p:txBody>
      </p:sp>
      <p:sp>
        <p:nvSpPr>
          <p:cNvPr id="56" name="TextBox 55">
            <a:extLst>
              <a:ext uri="{FF2B5EF4-FFF2-40B4-BE49-F238E27FC236}">
                <a16:creationId xmlns:a16="http://schemas.microsoft.com/office/drawing/2014/main" id="{117BA067-25F6-43B2-86C7-F5A1C66C98A2}"/>
              </a:ext>
            </a:extLst>
          </p:cNvPr>
          <p:cNvSpPr txBox="1"/>
          <p:nvPr/>
        </p:nvSpPr>
        <p:spPr>
          <a:xfrm>
            <a:off x="1174510" y="5115484"/>
            <a:ext cx="2932213" cy="307777"/>
          </a:xfrm>
          <a:prstGeom prst="rect">
            <a:avLst/>
          </a:prstGeom>
          <a:noFill/>
        </p:spPr>
        <p:txBody>
          <a:bodyPr wrap="none" rtlCol="0">
            <a:spAutoFit/>
          </a:bodyPr>
          <a:lstStyle/>
          <a:p>
            <a:r>
              <a:rPr lang="en-US" sz="1400" dirty="0"/>
              <a:t>Billboard 200 Top Albums 2019</a:t>
            </a:r>
          </a:p>
        </p:txBody>
      </p:sp>
      <p:sp>
        <p:nvSpPr>
          <p:cNvPr id="51" name="TextBox 50">
            <a:extLst>
              <a:ext uri="{FF2B5EF4-FFF2-40B4-BE49-F238E27FC236}">
                <a16:creationId xmlns:a16="http://schemas.microsoft.com/office/drawing/2014/main" id="{E0496DCD-6BC0-49E2-AA65-91929BB3C417}"/>
              </a:ext>
            </a:extLst>
          </p:cNvPr>
          <p:cNvSpPr txBox="1"/>
          <p:nvPr/>
        </p:nvSpPr>
        <p:spPr>
          <a:xfrm>
            <a:off x="652266" y="5469899"/>
            <a:ext cx="543739" cy="369332"/>
          </a:xfrm>
          <a:prstGeom prst="rect">
            <a:avLst/>
          </a:prstGeom>
          <a:noFill/>
        </p:spPr>
        <p:txBody>
          <a:bodyPr wrap="none" rtlCol="0">
            <a:spAutoFit/>
          </a:bodyPr>
          <a:lstStyle/>
          <a:p>
            <a:r>
              <a:rPr lang="en-US" b="1" dirty="0">
                <a:latin typeface="+mj-lt"/>
              </a:rPr>
              <a:t>04.</a:t>
            </a:r>
          </a:p>
        </p:txBody>
      </p:sp>
      <p:sp>
        <p:nvSpPr>
          <p:cNvPr id="57" name="TextBox 56">
            <a:extLst>
              <a:ext uri="{FF2B5EF4-FFF2-40B4-BE49-F238E27FC236}">
                <a16:creationId xmlns:a16="http://schemas.microsoft.com/office/drawing/2014/main" id="{A3E92CDF-BE63-4DD2-9CB3-93595D2BE683}"/>
              </a:ext>
            </a:extLst>
          </p:cNvPr>
          <p:cNvSpPr txBox="1"/>
          <p:nvPr/>
        </p:nvSpPr>
        <p:spPr>
          <a:xfrm>
            <a:off x="1174510" y="5500677"/>
            <a:ext cx="2986715" cy="307777"/>
          </a:xfrm>
          <a:prstGeom prst="rect">
            <a:avLst/>
          </a:prstGeom>
          <a:noFill/>
        </p:spPr>
        <p:txBody>
          <a:bodyPr wrap="none" rtlCol="0">
            <a:spAutoFit/>
          </a:bodyPr>
          <a:lstStyle/>
          <a:p>
            <a:r>
              <a:rPr lang="en-US" sz="1400" dirty="0"/>
              <a:t>Billboard 200 Top Albums 2020</a:t>
            </a:r>
          </a:p>
        </p:txBody>
      </p:sp>
      <p:sp>
        <p:nvSpPr>
          <p:cNvPr id="52" name="TextBox 51">
            <a:extLst>
              <a:ext uri="{FF2B5EF4-FFF2-40B4-BE49-F238E27FC236}">
                <a16:creationId xmlns:a16="http://schemas.microsoft.com/office/drawing/2014/main" id="{9A1330EC-534D-43AD-9257-3F0587B69806}"/>
              </a:ext>
            </a:extLst>
          </p:cNvPr>
          <p:cNvSpPr txBox="1"/>
          <p:nvPr/>
        </p:nvSpPr>
        <p:spPr>
          <a:xfrm>
            <a:off x="652266" y="5855093"/>
            <a:ext cx="537327" cy="369332"/>
          </a:xfrm>
          <a:prstGeom prst="rect">
            <a:avLst/>
          </a:prstGeom>
          <a:noFill/>
        </p:spPr>
        <p:txBody>
          <a:bodyPr wrap="none" rtlCol="0">
            <a:spAutoFit/>
          </a:bodyPr>
          <a:lstStyle/>
          <a:p>
            <a:r>
              <a:rPr lang="en-US" b="1" dirty="0">
                <a:latin typeface="+mj-lt"/>
              </a:rPr>
              <a:t>05.</a:t>
            </a:r>
          </a:p>
        </p:txBody>
      </p:sp>
      <p:sp>
        <p:nvSpPr>
          <p:cNvPr id="58" name="TextBox 57">
            <a:extLst>
              <a:ext uri="{FF2B5EF4-FFF2-40B4-BE49-F238E27FC236}">
                <a16:creationId xmlns:a16="http://schemas.microsoft.com/office/drawing/2014/main" id="{DB18B221-830C-4A03-A15C-8E4BEFE01D97}"/>
              </a:ext>
            </a:extLst>
          </p:cNvPr>
          <p:cNvSpPr txBox="1"/>
          <p:nvPr/>
        </p:nvSpPr>
        <p:spPr>
          <a:xfrm>
            <a:off x="1174510" y="5885871"/>
            <a:ext cx="2937022" cy="307777"/>
          </a:xfrm>
          <a:prstGeom prst="rect">
            <a:avLst/>
          </a:prstGeom>
          <a:noFill/>
        </p:spPr>
        <p:txBody>
          <a:bodyPr wrap="none" rtlCol="0">
            <a:spAutoFit/>
          </a:bodyPr>
          <a:lstStyle/>
          <a:p>
            <a:r>
              <a:rPr lang="en-US" sz="1400" dirty="0"/>
              <a:t>Billboard 200 Top Albums 2021</a:t>
            </a:r>
          </a:p>
        </p:txBody>
      </p:sp>
    </p:spTree>
    <p:extLst>
      <p:ext uri="{BB962C8B-B14F-4D97-AF65-F5344CB8AC3E}">
        <p14:creationId xmlns:p14="http://schemas.microsoft.com/office/powerpoint/2010/main" val="2944647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left)">
                                      <p:cBhvr>
                                        <p:cTn id="55" dur="500"/>
                                        <p:tgtEl>
                                          <p:spTgt spid="58"/>
                                        </p:tgtEl>
                                      </p:cBhvr>
                                    </p:animEffect>
                                  </p:childTnLst>
                                </p:cTn>
                              </p:par>
                            </p:childTnLst>
                          </p:cTn>
                        </p:par>
                        <p:par>
                          <p:cTn id="56" fill="hold">
                            <p:stCondLst>
                              <p:cond delay="6500"/>
                            </p:stCondLst>
                            <p:childTnLst>
                              <p:par>
                                <p:cTn id="57" presetID="2" presetClass="entr" presetSubtype="2"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1+#ppt_w/2"/>
                                          </p:val>
                                        </p:tav>
                                        <p:tav tm="100000">
                                          <p:val>
                                            <p:strVal val="#ppt_x"/>
                                          </p:val>
                                        </p:tav>
                                      </p:tavLst>
                                    </p:anim>
                                    <p:anim calcmode="lin" valueType="num">
                                      <p:cBhvr additive="base">
                                        <p:cTn id="60" dur="500" fill="hold"/>
                                        <p:tgtEl>
                                          <p:spTgt spid="7"/>
                                        </p:tgtEl>
                                        <p:attrNameLst>
                                          <p:attrName>ppt_y</p:attrName>
                                        </p:attrNameLst>
                                      </p:cBhvr>
                                      <p:tavLst>
                                        <p:tav tm="0">
                                          <p:val>
                                            <p:strVal val="#ppt_y"/>
                                          </p:val>
                                        </p:tav>
                                        <p:tav tm="100000">
                                          <p:val>
                                            <p:strVal val="#ppt_y"/>
                                          </p:val>
                                        </p:tav>
                                      </p:tavLst>
                                    </p:anim>
                                  </p:childTnLst>
                                </p:cTn>
                              </p:par>
                            </p:childTnLst>
                          </p:cTn>
                        </p:par>
                        <p:par>
                          <p:cTn id="61" fill="hold">
                            <p:stCondLst>
                              <p:cond delay="7000"/>
                            </p:stCondLst>
                            <p:childTnLst>
                              <p:par>
                                <p:cTn id="62" presetID="22" presetClass="entr" presetSubtype="8" fill="hold" grpId="0"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left)">
                                      <p:cBhvr>
                                        <p:cTn id="64" dur="500"/>
                                        <p:tgtEl>
                                          <p:spTgt spid="74"/>
                                        </p:tgtEl>
                                      </p:cBhvr>
                                    </p:animEffect>
                                  </p:childTnLst>
                                </p:cTn>
                              </p:par>
                            </p:childTnLst>
                          </p:cTn>
                        </p:par>
                        <p:par>
                          <p:cTn id="65" fill="hold">
                            <p:stCondLst>
                              <p:cond delay="7500"/>
                            </p:stCondLst>
                            <p:childTnLst>
                              <p:par>
                                <p:cTn id="66" presetID="10" presetClass="entr" presetSubtype="0" fill="hold" grpId="0" nodeType="after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500"/>
                                        <p:tgtEl>
                                          <p:spTgt spid="77"/>
                                        </p:tgtEl>
                                      </p:cBhvr>
                                    </p:animEffect>
                                  </p:childTnLst>
                                </p:cTn>
                              </p:par>
                            </p:childTnLst>
                          </p:cTn>
                        </p:par>
                        <p:par>
                          <p:cTn id="69" fill="hold">
                            <p:stCondLst>
                              <p:cond delay="80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8500"/>
                            </p:stCondLst>
                            <p:childTnLst>
                              <p:par>
                                <p:cTn id="74" presetID="2" presetClass="entr" presetSubtype="8"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additive="base">
                                        <p:cTn id="76" dur="500" fill="hold"/>
                                        <p:tgtEl>
                                          <p:spTgt spid="35"/>
                                        </p:tgtEl>
                                        <p:attrNameLst>
                                          <p:attrName>ppt_x</p:attrName>
                                        </p:attrNameLst>
                                      </p:cBhvr>
                                      <p:tavLst>
                                        <p:tav tm="0">
                                          <p:val>
                                            <p:strVal val="0-#ppt_w/2"/>
                                          </p:val>
                                        </p:tav>
                                        <p:tav tm="100000">
                                          <p:val>
                                            <p:strVal val="#ppt_x"/>
                                          </p:val>
                                        </p:tav>
                                      </p:tavLst>
                                    </p:anim>
                                    <p:anim calcmode="lin" valueType="num">
                                      <p:cBhvr additive="base">
                                        <p:cTn id="77" dur="500" fill="hold"/>
                                        <p:tgtEl>
                                          <p:spTgt spid="35"/>
                                        </p:tgtEl>
                                        <p:attrNameLst>
                                          <p:attrName>ppt_y</p:attrName>
                                        </p:attrNameLst>
                                      </p:cBhvr>
                                      <p:tavLst>
                                        <p:tav tm="0">
                                          <p:val>
                                            <p:strVal val="#ppt_y"/>
                                          </p:val>
                                        </p:tav>
                                        <p:tav tm="100000">
                                          <p:val>
                                            <p:strVal val="#ppt_y"/>
                                          </p:val>
                                        </p:tav>
                                      </p:tavLst>
                                    </p:anim>
                                  </p:childTnLst>
                                </p:cTn>
                              </p:par>
                            </p:childTnLst>
                          </p:cTn>
                        </p:par>
                        <p:par>
                          <p:cTn id="78" fill="hold">
                            <p:stCondLst>
                              <p:cond delay="9000"/>
                            </p:stCondLst>
                            <p:childTnLst>
                              <p:par>
                                <p:cTn id="79" presetID="9" presetClass="entr" presetSubtype="0" fill="hold" nodeType="after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dissolve">
                                      <p:cBhvr>
                                        <p:cTn id="8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P spid="45" grpId="0"/>
      <p:bldP spid="74" grpId="0"/>
      <p:bldP spid="77" grpId="0"/>
      <p:bldP spid="34" grpId="0"/>
      <p:bldP spid="47" grpId="0"/>
      <p:bldP spid="48" grpId="0"/>
      <p:bldP spid="54" grpId="0"/>
      <p:bldP spid="49" grpId="0"/>
      <p:bldP spid="55" grpId="0"/>
      <p:bldP spid="50" grpId="0"/>
      <p:bldP spid="56" grpId="0"/>
      <p:bldP spid="51" grpId="0"/>
      <p:bldP spid="57" grpId="0"/>
      <p:bldP spid="52" grpId="0"/>
      <p:bldP spid="58" grpId="0"/>
    </p:bldLst>
  </p:timing>
</p:sld>
</file>

<file path=ppt/theme/theme1.xml><?xml version="1.0" encoding="utf-8"?>
<a:theme xmlns:a="http://schemas.openxmlformats.org/drawingml/2006/main" name="Office Theme">
  <a:themeElements>
    <a:clrScheme name="Stream Green">
      <a:dk1>
        <a:sysClr val="windowText" lastClr="000000"/>
      </a:dk1>
      <a:lt1>
        <a:sysClr val="window" lastClr="FFFFFF"/>
      </a:lt1>
      <a:dk2>
        <a:srgbClr val="464646"/>
      </a:dk2>
      <a:lt2>
        <a:srgbClr val="FFFFFF"/>
      </a:lt2>
      <a:accent1>
        <a:srgbClr val="98C011"/>
      </a:accent1>
      <a:accent2>
        <a:srgbClr val="84A90F"/>
      </a:accent2>
      <a:accent3>
        <a:srgbClr val="72910D"/>
      </a:accent3>
      <a:accent4>
        <a:srgbClr val="5D770B"/>
      </a:accent4>
      <a:accent5>
        <a:srgbClr val="425408"/>
      </a:accent5>
      <a:accent6>
        <a:srgbClr val="273105"/>
      </a:accent6>
      <a:hlink>
        <a:srgbClr val="A05024"/>
      </a:hlink>
      <a:folHlink>
        <a:srgbClr val="FEC037"/>
      </a:folHlink>
    </a:clrScheme>
    <a:fontScheme name="Custom 8">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7750</TotalTime>
  <Words>1413</Words>
  <Application>Microsoft Macintosh PowerPoint</Application>
  <PresentationFormat>Widescreen</PresentationFormat>
  <Paragraphs>226</Paragraphs>
  <Slides>42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Poppins</vt:lpstr>
      <vt:lpstr>Poppins SemiBold</vt:lpstr>
      <vt:lpstr>Wingdings</vt:lpstr>
      <vt:lpstr>Office Theme</vt:lpstr>
      <vt:lpstr>PowerPoint Presentation</vt:lpstr>
      <vt:lpstr>PowerPoint Presentation</vt:lpstr>
      <vt:lpstr>PRESENTERS</vt:lpstr>
      <vt:lpstr>PRESENTERS</vt:lpstr>
      <vt:lpstr>PowerPoint Presentation</vt:lpstr>
      <vt:lpstr>PowerPoint Presentation</vt:lpstr>
      <vt:lpstr>PowerPoint Presentation</vt:lpstr>
      <vt:lpstr>PowerPoint Presentation</vt:lpstr>
      <vt:lpstr>DATASET CREATION</vt:lpstr>
      <vt:lpstr>DATA WRANGLING</vt:lpstr>
      <vt:lpstr>PowerPoint Presentation</vt:lpstr>
      <vt:lpstr>Interesting Data Points</vt:lpstr>
      <vt:lpstr>PowerPoint Presentation</vt:lpstr>
      <vt:lpstr>AUDIO FEATURES</vt:lpstr>
      <vt:lpstr>PowerPoint Presentation</vt:lpstr>
      <vt:lpstr>PARENTAL ADVISORY LABELING</vt:lpstr>
      <vt:lpstr>PowerPoint Presentation</vt:lpstr>
      <vt:lpstr>PowerPoint Presentation</vt:lpstr>
      <vt:lpstr>PowerPoint Presentation</vt:lpstr>
      <vt:lpstr>PowerPoint Presentation</vt:lpstr>
      <vt:lpstr>ENERGY</vt:lpstr>
      <vt:lpstr>CHANGE IN LOUDNESS OVER TIME</vt:lpstr>
      <vt:lpstr>PowerPoint Presentation</vt:lpstr>
      <vt:lpstr>PowerPoint Presentation</vt:lpstr>
      <vt:lpstr>PowerPoint Presentation</vt:lpstr>
      <vt:lpstr>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GENRE CLASSIFICATION</vt:lpstr>
      <vt:lpstr>FEATURE INFLUENCE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Katherine Ravenwood</cp:lastModifiedBy>
  <cp:revision>368</cp:revision>
  <dcterms:created xsi:type="dcterms:W3CDTF">2019-05-06T21:42:45Z</dcterms:created>
  <dcterms:modified xsi:type="dcterms:W3CDTF">2022-02-01T04:43:43Z</dcterms:modified>
</cp:coreProperties>
</file>